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3" r:id="rId3"/>
    <p:sldId id="285" r:id="rId4"/>
    <p:sldId id="284" r:id="rId5"/>
    <p:sldId id="286" r:id="rId6"/>
    <p:sldId id="287" r:id="rId7"/>
    <p:sldId id="288" r:id="rId8"/>
    <p:sldId id="289" r:id="rId9"/>
    <p:sldId id="290" r:id="rId10"/>
    <p:sldId id="291" r:id="rId11"/>
    <p:sldId id="292" r:id="rId12"/>
    <p:sldId id="293" r:id="rId13"/>
    <p:sldId id="294" r:id="rId14"/>
    <p:sldId id="295" r:id="rId15"/>
    <p:sldId id="297" r:id="rId16"/>
    <p:sldId id="296" r:id="rId17"/>
    <p:sldId id="298" r:id="rId18"/>
    <p:sldId id="299" r:id="rId19"/>
    <p:sldId id="300" r:id="rId20"/>
    <p:sldId id="301" r:id="rId21"/>
    <p:sldId id="302" r:id="rId22"/>
    <p:sldId id="303" r:id="rId23"/>
    <p:sldId id="304" r:id="rId24"/>
    <p:sldId id="305" r:id="rId25"/>
    <p:sldId id="306" r:id="rId26"/>
    <p:sldId id="307" r:id="rId27"/>
    <p:sldId id="308" r:id="rId28"/>
    <p:sldId id="310" r:id="rId29"/>
    <p:sldId id="309" r:id="rId30"/>
    <p:sldId id="312" r:id="rId31"/>
    <p:sldId id="311" r:id="rId32"/>
    <p:sldId id="313" r:id="rId33"/>
    <p:sldId id="315" r:id="rId34"/>
    <p:sldId id="314" r:id="rId35"/>
    <p:sldId id="317" r:id="rId36"/>
    <p:sldId id="316" r:id="rId37"/>
    <p:sldId id="318" r:id="rId38"/>
    <p:sldId id="320" r:id="rId39"/>
    <p:sldId id="319" r:id="rId40"/>
    <p:sldId id="321" r:id="rId41"/>
    <p:sldId id="323" r:id="rId42"/>
    <p:sldId id="322" r:id="rId43"/>
    <p:sldId id="324" r:id="rId44"/>
    <p:sldId id="326" r:id="rId45"/>
    <p:sldId id="325" r:id="rId46"/>
    <p:sldId id="328" r:id="rId47"/>
    <p:sldId id="327" r:id="rId48"/>
    <p:sldId id="329" r:id="rId49"/>
    <p:sldId id="331" r:id="rId50"/>
    <p:sldId id="330" r:id="rId51"/>
    <p:sldId id="333" r:id="rId52"/>
    <p:sldId id="332" r:id="rId53"/>
    <p:sldId id="334" r:id="rId54"/>
    <p:sldId id="336" r:id="rId55"/>
    <p:sldId id="335" r:id="rId56"/>
    <p:sldId id="337" r:id="rId57"/>
    <p:sldId id="339" r:id="rId58"/>
    <p:sldId id="338" r:id="rId59"/>
    <p:sldId id="340" r:id="rId60"/>
    <p:sldId id="341" r:id="rId61"/>
    <p:sldId id="344" r:id="rId62"/>
    <p:sldId id="345" r:id="rId63"/>
    <p:sldId id="342" r:id="rId64"/>
    <p:sldId id="346" r:id="rId65"/>
    <p:sldId id="347" r:id="rId66"/>
    <p:sldId id="348" r:id="rId67"/>
    <p:sldId id="349" r:id="rId68"/>
    <p:sldId id="350" r:id="rId69"/>
    <p:sldId id="351" r:id="rId70"/>
    <p:sldId id="352" r:id="rId71"/>
    <p:sldId id="354" r:id="rId72"/>
    <p:sldId id="353" r:id="rId73"/>
    <p:sldId id="355" r:id="rId74"/>
    <p:sldId id="356" r:id="rId75"/>
    <p:sldId id="357" r:id="rId76"/>
    <p:sldId id="358" r:id="rId77"/>
    <p:sldId id="359" r:id="rId78"/>
    <p:sldId id="360" r:id="rId79"/>
    <p:sldId id="361" r:id="rId80"/>
    <p:sldId id="362" r:id="rId81"/>
  </p:sldIdLst>
  <p:sldSz cx="11880850" cy="7305675"/>
  <p:notesSz cx="6858000" cy="9144000"/>
  <p:defaultTextStyle>
    <a:defPPr>
      <a:defRPr lang="zh-CN"/>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ED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1752" y="-642"/>
      </p:cViewPr>
      <p:guideLst>
        <p:guide orient="horz" pos="2301"/>
        <p:guide pos="37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85107" y="1195629"/>
            <a:ext cx="8910638" cy="2543457"/>
          </a:xfrm>
        </p:spPr>
        <p:txBody>
          <a:bodyPr anchor="b"/>
          <a:lstStyle>
            <a:lvl1pPr algn="ctr">
              <a:defRPr sz="57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7" y="3837171"/>
            <a:ext cx="8910638" cy="1763847"/>
          </a:xfrm>
        </p:spPr>
        <p:txBody>
          <a:bodyPr/>
          <a:lstStyle>
            <a:lvl1pPr marL="0" indent="0" algn="ctr">
              <a:buNone/>
              <a:defRPr sz="2300"/>
            </a:lvl1pPr>
            <a:lvl2pPr marL="434557" indent="0" algn="ctr">
              <a:buNone/>
              <a:defRPr sz="1900"/>
            </a:lvl2pPr>
            <a:lvl3pPr marL="869114" indent="0" algn="ctr">
              <a:buNone/>
              <a:defRPr sz="1700"/>
            </a:lvl3pPr>
            <a:lvl4pPr marL="1303672" indent="0" algn="ctr">
              <a:buNone/>
              <a:defRPr sz="1500"/>
            </a:lvl4pPr>
            <a:lvl5pPr marL="1738229" indent="0" algn="ctr">
              <a:buNone/>
              <a:defRPr sz="1500"/>
            </a:lvl5pPr>
            <a:lvl6pPr marL="2172786" indent="0" algn="ctr">
              <a:buNone/>
              <a:defRPr sz="1500"/>
            </a:lvl6pPr>
            <a:lvl7pPr marL="2607343" indent="0" algn="ctr">
              <a:buNone/>
              <a:defRPr sz="1500"/>
            </a:lvl7pPr>
            <a:lvl8pPr marL="3041900" indent="0" algn="ctr">
              <a:buNone/>
              <a:defRPr sz="1500"/>
            </a:lvl8pPr>
            <a:lvl9pPr marL="3476457"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846424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50930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5" y="388961"/>
            <a:ext cx="2561808" cy="619122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88961"/>
            <a:ext cx="7536914" cy="619122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024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5622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821347"/>
            <a:ext cx="10247233" cy="3038958"/>
          </a:xfrm>
        </p:spPr>
        <p:txBody>
          <a:bodyPr anchor="b"/>
          <a:lstStyle>
            <a:lvl1pPr>
              <a:defRPr sz="57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889054"/>
            <a:ext cx="10247233" cy="1598116"/>
          </a:xfrm>
        </p:spPr>
        <p:txBody>
          <a:bodyPr/>
          <a:lstStyle>
            <a:lvl1pPr marL="0" indent="0">
              <a:buNone/>
              <a:defRPr sz="2300">
                <a:solidFill>
                  <a:schemeClr val="tx1">
                    <a:tint val="75000"/>
                  </a:schemeClr>
                </a:solidFill>
              </a:defRPr>
            </a:lvl1pPr>
            <a:lvl2pPr marL="434557" indent="0">
              <a:buNone/>
              <a:defRPr sz="1900">
                <a:solidFill>
                  <a:schemeClr val="tx1">
                    <a:tint val="75000"/>
                  </a:schemeClr>
                </a:solidFill>
              </a:defRPr>
            </a:lvl2pPr>
            <a:lvl3pPr marL="869114" indent="0">
              <a:buNone/>
              <a:defRPr sz="1700">
                <a:solidFill>
                  <a:schemeClr val="tx1">
                    <a:tint val="75000"/>
                  </a:schemeClr>
                </a:solidFill>
              </a:defRPr>
            </a:lvl3pPr>
            <a:lvl4pPr marL="1303672" indent="0">
              <a:buNone/>
              <a:defRPr sz="1500">
                <a:solidFill>
                  <a:schemeClr val="tx1">
                    <a:tint val="75000"/>
                  </a:schemeClr>
                </a:solidFill>
              </a:defRPr>
            </a:lvl4pPr>
            <a:lvl5pPr marL="1738229" indent="0">
              <a:buNone/>
              <a:defRPr sz="1500">
                <a:solidFill>
                  <a:schemeClr val="tx1">
                    <a:tint val="75000"/>
                  </a:schemeClr>
                </a:solidFill>
              </a:defRPr>
            </a:lvl5pPr>
            <a:lvl6pPr marL="2172786" indent="0">
              <a:buNone/>
              <a:defRPr sz="1500">
                <a:solidFill>
                  <a:schemeClr val="tx1">
                    <a:tint val="75000"/>
                  </a:schemeClr>
                </a:solidFill>
              </a:defRPr>
            </a:lvl6pPr>
            <a:lvl7pPr marL="2607343" indent="0">
              <a:buNone/>
              <a:defRPr sz="1500">
                <a:solidFill>
                  <a:schemeClr val="tx1">
                    <a:tint val="75000"/>
                  </a:schemeClr>
                </a:solidFill>
              </a:defRPr>
            </a:lvl7pPr>
            <a:lvl8pPr marL="3041900" indent="0">
              <a:buNone/>
              <a:defRPr sz="1500">
                <a:solidFill>
                  <a:schemeClr val="tx1">
                    <a:tint val="75000"/>
                  </a:schemeClr>
                </a:solidFill>
              </a:defRPr>
            </a:lvl8pPr>
            <a:lvl9pPr marL="3476457" indent="0">
              <a:buNone/>
              <a:defRPr sz="15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301122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8"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351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88960"/>
            <a:ext cx="10247233" cy="141209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8" y="1790906"/>
            <a:ext cx="5026156"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4" name="Content Placeholder 3"/>
          <p:cNvSpPr>
            <a:spLocks noGrp="1"/>
          </p:cNvSpPr>
          <p:nvPr>
            <p:ph sz="half" idx="2"/>
          </p:nvPr>
        </p:nvSpPr>
        <p:spPr>
          <a:xfrm>
            <a:off x="818358" y="2668601"/>
            <a:ext cx="5026156"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2" y="1790906"/>
            <a:ext cx="5050909"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6" name="Content Placeholder 5"/>
          <p:cNvSpPr>
            <a:spLocks noGrp="1"/>
          </p:cNvSpPr>
          <p:nvPr>
            <p:ph sz="quarter" idx="4"/>
          </p:nvPr>
        </p:nvSpPr>
        <p:spPr>
          <a:xfrm>
            <a:off x="6014682" y="2668601"/>
            <a:ext cx="5050909"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74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0C3213-98A9-4E0F-99D5-C6FB5FA393A0}"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70222" y="-490410"/>
            <a:ext cx="1235325" cy="1327705"/>
          </a:xfrm>
          <a:prstGeom prst="rect">
            <a:avLst/>
          </a:prstGeom>
        </p:spPr>
      </p:pic>
      <p:cxnSp>
        <p:nvCxnSpPr>
          <p:cNvPr id="10" name="直接连接符 9"/>
          <p:cNvCxnSpPr>
            <a:stCxn id="6" idx="2"/>
          </p:cNvCxnSpPr>
          <p:nvPr userDrawn="1"/>
        </p:nvCxnSpPr>
        <p:spPr>
          <a:xfrm>
            <a:off x="247440" y="837295"/>
            <a:ext cx="11449755" cy="0"/>
          </a:xfrm>
          <a:prstGeom prst="line">
            <a:avLst/>
          </a:prstGeom>
          <a:ln w="19050">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矩形 7"/>
          <p:cNvSpPr/>
          <p:nvPr userDrawn="1"/>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083433" y="-472148"/>
            <a:ext cx="2755726" cy="233727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67195" y="4465218"/>
            <a:ext cx="6257029" cy="3044592"/>
          </a:xfrm>
          <a:prstGeom prst="rect">
            <a:avLst/>
          </a:prstGeom>
          <a:ln>
            <a:solidFill>
              <a:srgbClr val="DDDDDD"/>
            </a:solidFill>
          </a:ln>
        </p:spPr>
      </p:pic>
    </p:spTree>
    <p:extLst>
      <p:ext uri="{BB962C8B-B14F-4D97-AF65-F5344CB8AC3E}">
        <p14:creationId xmlns:p14="http://schemas.microsoft.com/office/powerpoint/2010/main" val="10882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1051884"/>
            <a:ext cx="6014680" cy="5191765"/>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42198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1051884"/>
            <a:ext cx="6014680" cy="5191765"/>
          </a:xfrm>
        </p:spPr>
        <p:txBody>
          <a:bodyPr anchor="t"/>
          <a:lstStyle>
            <a:lvl1pPr marL="0" indent="0">
              <a:buNone/>
              <a:defRPr sz="3000"/>
            </a:lvl1pPr>
            <a:lvl2pPr marL="434557" indent="0">
              <a:buNone/>
              <a:defRPr sz="2700"/>
            </a:lvl2pPr>
            <a:lvl3pPr marL="869114" indent="0">
              <a:buNone/>
              <a:defRPr sz="2300"/>
            </a:lvl3pPr>
            <a:lvl4pPr marL="1303672" indent="0">
              <a:buNone/>
              <a:defRPr sz="1900"/>
            </a:lvl4pPr>
            <a:lvl5pPr marL="1738229" indent="0">
              <a:buNone/>
              <a:defRPr sz="1900"/>
            </a:lvl5pPr>
            <a:lvl6pPr marL="2172786" indent="0">
              <a:buNone/>
              <a:defRPr sz="1900"/>
            </a:lvl6pPr>
            <a:lvl7pPr marL="2607343" indent="0">
              <a:buNone/>
              <a:defRPr sz="1900"/>
            </a:lvl7pPr>
            <a:lvl8pPr marL="3041900" indent="0">
              <a:buNone/>
              <a:defRPr sz="1900"/>
            </a:lvl8pPr>
            <a:lvl9pPr marL="3476457" indent="0">
              <a:buNone/>
              <a:defRPr sz="19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94356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DC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809" y="388960"/>
            <a:ext cx="10247233" cy="1412092"/>
          </a:xfrm>
          <a:prstGeom prst="rect">
            <a:avLst/>
          </a:prstGeom>
        </p:spPr>
        <p:txBody>
          <a:bodyPr vert="horz" lIns="115882" tIns="57941" rIns="115882" bIns="57941"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6809" y="1944798"/>
            <a:ext cx="10247233" cy="4635384"/>
          </a:xfrm>
          <a:prstGeom prst="rect">
            <a:avLst/>
          </a:prstGeom>
        </p:spPr>
        <p:txBody>
          <a:bodyPr vert="horz" lIns="115882" tIns="57941" rIns="115882" bIns="57941"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16808" y="6771279"/>
            <a:ext cx="2673192" cy="388960"/>
          </a:xfrm>
          <a:prstGeom prst="rect">
            <a:avLst/>
          </a:prstGeom>
        </p:spPr>
        <p:txBody>
          <a:bodyPr vert="horz" lIns="115882" tIns="57941" rIns="115882" bIns="57941" rtlCol="0" anchor="ctr"/>
          <a:lstStyle>
            <a:lvl1pPr algn="l">
              <a:defRPr sz="1100">
                <a:solidFill>
                  <a:schemeClr val="tx1">
                    <a:tint val="75000"/>
                  </a:schemeClr>
                </a:solidFill>
              </a:defRPr>
            </a:lvl1p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3"/>
          </p:nvPr>
        </p:nvSpPr>
        <p:spPr>
          <a:xfrm>
            <a:off x="3935532" y="6771279"/>
            <a:ext cx="4009787" cy="388960"/>
          </a:xfrm>
          <a:prstGeom prst="rect">
            <a:avLst/>
          </a:prstGeom>
        </p:spPr>
        <p:txBody>
          <a:bodyPr vert="horz" lIns="115882" tIns="57941" rIns="115882" bIns="57941" rtlCol="0" anchor="ctr"/>
          <a:lstStyle>
            <a:lvl1pPr algn="ctr">
              <a:defRPr sz="11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390850" y="6771279"/>
            <a:ext cx="2673192" cy="388960"/>
          </a:xfrm>
          <a:prstGeom prst="rect">
            <a:avLst/>
          </a:prstGeom>
        </p:spPr>
        <p:txBody>
          <a:bodyPr vert="horz" lIns="115882" tIns="57941" rIns="115882" bIns="57941" rtlCol="0" anchor="ctr"/>
          <a:lstStyle>
            <a:lvl1pPr algn="r">
              <a:defRPr sz="1100">
                <a:solidFill>
                  <a:schemeClr val="tx1">
                    <a:tint val="75000"/>
                  </a:schemeClr>
                </a:solidFill>
              </a:defRPr>
            </a:lvl1p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49109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69114"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7279" indent="-217279" algn="l" defTabSz="869114"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1836" indent="-217279" algn="l" defTabSz="869114"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6393" indent="-217279" algn="l" defTabSz="869114"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950"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5507"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90064"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24622"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9179"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93736"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21.1.2-2.tx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21&#31456;-&#22312;&#39033;&#30446;&#30340;.pro&#25991;&#20214;&#20013;&#28155;&#21152;&#35821;&#21477;.tx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21.2.2.txt"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21.3.2.txt"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21.4.1-2.txt"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21.4.1-4.txt"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21.1.1-2.txt"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21.4.2-3.txt"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21.4.2-5.tx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0692" y="1330037"/>
            <a:ext cx="8015844" cy="830997"/>
          </a:xfrm>
          <a:prstGeom prst="rect">
            <a:avLst/>
          </a:prstGeom>
          <a:noFill/>
        </p:spPr>
        <p:txBody>
          <a:bodyPr wrap="square" rtlCol="0">
            <a:spAutoFit/>
          </a:bodyPr>
          <a:lstStyle/>
          <a:p>
            <a:r>
              <a:rPr lang="zh-CN" altLang="zh-CN" sz="4800" b="1" dirty="0" smtClean="0">
                <a:solidFill>
                  <a:srgbClr val="663300"/>
                </a:solidFill>
              </a:rPr>
              <a:t>第</a:t>
            </a:r>
            <a:r>
              <a:rPr lang="en-US" altLang="zh-CN" sz="4800" b="1" dirty="0" smtClean="0">
                <a:solidFill>
                  <a:srgbClr val="663300"/>
                </a:solidFill>
              </a:rPr>
              <a:t>21</a:t>
            </a:r>
            <a:r>
              <a:rPr lang="zh-CN" altLang="zh-CN" sz="4800" b="1" dirty="0" smtClean="0">
                <a:solidFill>
                  <a:srgbClr val="663300"/>
                </a:solidFill>
              </a:rPr>
              <a:t>章</a:t>
            </a:r>
            <a:r>
              <a:rPr lang="en-US" altLang="zh-CN" sz="4800" b="1" dirty="0" smtClean="0">
                <a:solidFill>
                  <a:srgbClr val="663300"/>
                </a:solidFill>
              </a:rPr>
              <a:t>  </a:t>
            </a:r>
            <a:r>
              <a:rPr lang="en-US" altLang="zh-CN" sz="4800" b="1" dirty="0" err="1">
                <a:solidFill>
                  <a:srgbClr val="663300"/>
                </a:solidFill>
              </a:rPr>
              <a:t>OpenCV</a:t>
            </a:r>
            <a:r>
              <a:rPr lang="zh-CN" altLang="zh-CN" sz="4800" b="1" dirty="0">
                <a:solidFill>
                  <a:srgbClr val="663300"/>
                </a:solidFill>
              </a:rPr>
              <a:t>图像处理</a:t>
            </a:r>
          </a:p>
        </p:txBody>
      </p:sp>
      <p:sp>
        <p:nvSpPr>
          <p:cNvPr id="3" name="TextBox 2"/>
          <p:cNvSpPr txBox="1"/>
          <p:nvPr/>
        </p:nvSpPr>
        <p:spPr>
          <a:xfrm>
            <a:off x="6335488" y="3111333"/>
            <a:ext cx="3562598" cy="646331"/>
          </a:xfrm>
          <a:prstGeom prst="rect">
            <a:avLst/>
          </a:prstGeom>
          <a:noFill/>
        </p:spPr>
        <p:txBody>
          <a:bodyPr wrap="square" rtlCol="0">
            <a:spAutoFit/>
          </a:bodyPr>
          <a:lstStyle/>
          <a:p>
            <a:r>
              <a:rPr lang="en-US" altLang="zh-CN" sz="3600" b="1" dirty="0" smtClean="0"/>
              <a:t>——</a:t>
            </a:r>
            <a:r>
              <a:rPr lang="zh-CN" altLang="zh-CN" sz="3600" b="1" dirty="0"/>
              <a:t>图像美化</a:t>
            </a:r>
          </a:p>
        </p:txBody>
      </p:sp>
    </p:spTree>
    <p:extLst>
      <p:ext uri="{BB962C8B-B14F-4D97-AF65-F5344CB8AC3E}">
        <p14:creationId xmlns:p14="http://schemas.microsoft.com/office/powerpoint/2010/main" val="489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4</a:t>
            </a:r>
            <a:r>
              <a:rPr lang="zh-CN" altLang="zh-CN" sz="2400" b="1" dirty="0"/>
              <a:t>．增强处理功能</a:t>
            </a:r>
          </a:p>
        </p:txBody>
      </p:sp>
      <p:sp>
        <p:nvSpPr>
          <p:cNvPr id="3" name="TextBox 2"/>
          <p:cNvSpPr txBox="1"/>
          <p:nvPr/>
        </p:nvSpPr>
        <p:spPr>
          <a:xfrm>
            <a:off x="724395" y="973777"/>
            <a:ext cx="10462161" cy="646331"/>
          </a:xfrm>
          <a:prstGeom prst="rect">
            <a:avLst/>
          </a:prstGeom>
          <a:noFill/>
        </p:spPr>
        <p:txBody>
          <a:bodyPr wrap="square" rtlCol="0">
            <a:spAutoFit/>
          </a:bodyPr>
          <a:lstStyle/>
          <a:p>
            <a:pPr indent="450850"/>
            <a:r>
              <a:rPr lang="zh-CN" altLang="zh-CN" sz="1800" dirty="0"/>
              <a:t>增强处理功能写在</a:t>
            </a:r>
            <a:r>
              <a:rPr lang="en-US" altLang="zh-CN" sz="1800" dirty="0" err="1"/>
              <a:t>imgProc</a:t>
            </a:r>
            <a:r>
              <a:rPr lang="en-US" altLang="zh-CN" sz="1800" dirty="0"/>
              <a:t>()</a:t>
            </a:r>
            <a:r>
              <a:rPr lang="zh-CN" altLang="zh-CN" sz="1800" dirty="0"/>
              <a:t>方法中，该方法接收</a:t>
            </a:r>
            <a:r>
              <a:rPr lang="en-US" altLang="zh-CN" sz="1800" dirty="0"/>
              <a:t>2</a:t>
            </a:r>
            <a:r>
              <a:rPr lang="zh-CN" altLang="zh-CN" sz="1800" dirty="0"/>
              <a:t>个参数，分别表示图像对比度和亮度系数，实现代码为</a:t>
            </a:r>
            <a:r>
              <a:rPr lang="zh-CN" altLang="zh-CN" sz="1800" dirty="0" smtClean="0"/>
              <a:t>：</a:t>
            </a:r>
            <a:endParaRPr lang="zh-CN" altLang="zh-CN" sz="1800" dirty="0"/>
          </a:p>
        </p:txBody>
      </p:sp>
      <p:sp>
        <p:nvSpPr>
          <p:cNvPr id="4" name="TextBox 3"/>
          <p:cNvSpPr txBox="1"/>
          <p:nvPr/>
        </p:nvSpPr>
        <p:spPr>
          <a:xfrm>
            <a:off x="1306286" y="1620108"/>
            <a:ext cx="9345880" cy="2707124"/>
          </a:xfrm>
          <a:prstGeom prst="roundRect">
            <a:avLst>
              <a:gd name="adj" fmla="val 833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imgProc</a:t>
            </a:r>
            <a:r>
              <a:rPr lang="en-US" altLang="zh-CN" dirty="0"/>
              <a:t>(float con, </a:t>
            </a:r>
            <a:r>
              <a:rPr lang="en-US" altLang="zh-CN" dirty="0" err="1"/>
              <a:t>int</a:t>
            </a:r>
            <a:r>
              <a:rPr lang="en-US" altLang="zh-CN" dirty="0"/>
              <a:t> </a:t>
            </a:r>
            <a:r>
              <a:rPr lang="en-US" altLang="zh-CN" dirty="0" err="1"/>
              <a:t>bri</a:t>
            </a:r>
            <a:r>
              <a:rPr lang="en-US" altLang="zh-CN" dirty="0"/>
              <a:t>)</a:t>
            </a:r>
            <a:endParaRPr lang="zh-CN" altLang="zh-CN" dirty="0"/>
          </a:p>
          <a:p>
            <a:r>
              <a:rPr lang="en-US" altLang="zh-CN" dirty="0"/>
              <a:t>{</a:t>
            </a:r>
            <a:endParaRPr lang="zh-CN" altLang="zh-CN" dirty="0"/>
          </a:p>
          <a:p>
            <a:r>
              <a:rPr lang="en-US" altLang="zh-CN" dirty="0"/>
              <a:t>    Mat </a:t>
            </a:r>
            <a:r>
              <a:rPr lang="en-US" altLang="zh-CN" dirty="0" err="1"/>
              <a:t>imgSrc</a:t>
            </a:r>
            <a:r>
              <a:rPr lang="en-US" altLang="zh-CN" dirty="0"/>
              <a:t> = </a:t>
            </a:r>
            <a:r>
              <a:rPr lang="en-US" altLang="zh-CN" dirty="0" err="1"/>
              <a:t>myImg</a:t>
            </a:r>
            <a:r>
              <a:rPr lang="en-US" altLang="zh-CN" dirty="0"/>
              <a:t>;</a:t>
            </a:r>
            <a:endParaRPr lang="zh-CN" altLang="zh-CN" dirty="0"/>
          </a:p>
          <a:p>
            <a:r>
              <a:rPr lang="en-US" altLang="zh-CN" dirty="0"/>
              <a:t>    Mat </a:t>
            </a:r>
            <a:r>
              <a:rPr lang="en-US" altLang="zh-CN" dirty="0" err="1"/>
              <a:t>imgDst</a:t>
            </a:r>
            <a:r>
              <a:rPr lang="en-US" altLang="zh-CN" dirty="0"/>
              <a:t> = Mat::zeros(</a:t>
            </a:r>
            <a:r>
              <a:rPr lang="en-US" altLang="zh-CN" dirty="0" err="1"/>
              <a:t>imgSrc.size</a:t>
            </a:r>
            <a:r>
              <a:rPr lang="en-US" altLang="zh-CN" dirty="0"/>
              <a:t>(),</a:t>
            </a:r>
            <a:r>
              <a:rPr lang="en-US" altLang="zh-CN" dirty="0" err="1"/>
              <a:t>imgSrc.type</a:t>
            </a:r>
            <a:r>
              <a:rPr lang="en-US" altLang="zh-CN" dirty="0"/>
              <a:t>());//</a:t>
            </a:r>
            <a:r>
              <a:rPr lang="zh-CN" altLang="zh-CN" dirty="0"/>
              <a:t>初始生成空的零像素阵列</a:t>
            </a:r>
          </a:p>
          <a:p>
            <a:r>
              <a:rPr lang="en-US" altLang="zh-CN" dirty="0"/>
              <a:t>    </a:t>
            </a:r>
            <a:r>
              <a:rPr lang="en-US" altLang="zh-CN" dirty="0" err="1"/>
              <a:t>imgSrc.convertTo</a:t>
            </a:r>
            <a:r>
              <a:rPr lang="en-US" altLang="zh-CN" dirty="0"/>
              <a:t>(</a:t>
            </a:r>
            <a:r>
              <a:rPr lang="en-US" altLang="zh-CN" dirty="0" err="1"/>
              <a:t>imgDst</a:t>
            </a:r>
            <a:r>
              <a:rPr lang="en-US" altLang="zh-CN" dirty="0"/>
              <a:t>, -1, con, </a:t>
            </a:r>
            <a:r>
              <a:rPr lang="en-US" altLang="zh-CN" dirty="0" err="1"/>
              <a:t>bri</a:t>
            </a:r>
            <a:r>
              <a:rPr lang="en-US" altLang="zh-CN" dirty="0"/>
              <a:t>);				  //(a)</a:t>
            </a:r>
            <a:endParaRPr lang="zh-CN" altLang="zh-CN" dirty="0"/>
          </a:p>
          <a:p>
            <a:r>
              <a:rPr lang="en-US" altLang="zh-CN" dirty="0"/>
              <a:t>    </a:t>
            </a:r>
            <a:r>
              <a:rPr lang="en-US" altLang="zh-CN" dirty="0" err="1"/>
              <a:t>myQImg</a:t>
            </a:r>
            <a:r>
              <a:rPr lang="en-US" altLang="zh-CN" dirty="0"/>
              <a:t> = </a:t>
            </a:r>
            <a:r>
              <a:rPr lang="en-US" altLang="zh-CN" dirty="0" err="1"/>
              <a:t>QImage</a:t>
            </a:r>
            <a:r>
              <a:rPr lang="en-US" altLang="zh-CN" dirty="0"/>
              <a:t>((</a:t>
            </a:r>
            <a:r>
              <a:rPr lang="en-US" altLang="zh-CN" dirty="0" err="1"/>
              <a:t>const</a:t>
            </a:r>
            <a:r>
              <a:rPr lang="en-US" altLang="zh-CN" dirty="0"/>
              <a:t> unsigned char*)(</a:t>
            </a:r>
            <a:r>
              <a:rPr lang="en-US" altLang="zh-CN" dirty="0" err="1"/>
              <a:t>imgDst.data</a:t>
            </a:r>
            <a:r>
              <a:rPr lang="en-US" altLang="zh-CN" dirty="0"/>
              <a:t>), </a:t>
            </a:r>
            <a:r>
              <a:rPr lang="en-US" altLang="zh-CN" dirty="0" err="1"/>
              <a:t>imgDst.cols</a:t>
            </a:r>
            <a:r>
              <a:rPr lang="en-US" altLang="zh-CN" dirty="0"/>
              <a:t>, </a:t>
            </a:r>
            <a:r>
              <a:rPr lang="en-US" altLang="zh-CN" dirty="0" err="1"/>
              <a:t>imgDst</a:t>
            </a:r>
            <a:r>
              <a:rPr lang="en-US" altLang="zh-CN" dirty="0"/>
              <a:t>. rows, </a:t>
            </a: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724395" y="4327232"/>
            <a:ext cx="10462161" cy="923330"/>
          </a:xfrm>
          <a:prstGeom prst="rect">
            <a:avLst/>
          </a:prstGeom>
        </p:spPr>
        <p:txBody>
          <a:bodyPr wrap="square">
            <a:spAutoFit/>
          </a:bodyPr>
          <a:lstStyle/>
          <a:p>
            <a:pPr indent="450850"/>
            <a:r>
              <a:rPr lang="zh-CN" altLang="zh-CN" sz="1800" dirty="0"/>
              <a:t>其中，</a:t>
            </a:r>
          </a:p>
          <a:p>
            <a:pPr indent="450850"/>
            <a:r>
              <a:rPr lang="en-US" altLang="zh-CN" sz="1800" b="1" dirty="0"/>
              <a:t>(a) </a:t>
            </a:r>
            <a:r>
              <a:rPr lang="en-US" altLang="zh-CN" sz="1800" b="1" dirty="0" err="1"/>
              <a:t>imgSrc.convertTo</a:t>
            </a:r>
            <a:r>
              <a:rPr lang="en-US" altLang="zh-CN" sz="1800" b="1" dirty="0"/>
              <a:t>(</a:t>
            </a:r>
            <a:r>
              <a:rPr lang="en-US" altLang="zh-CN" sz="1800" b="1" dirty="0" err="1"/>
              <a:t>imgDst</a:t>
            </a:r>
            <a:r>
              <a:rPr lang="en-US" altLang="zh-CN" sz="1800" b="1" dirty="0"/>
              <a:t>, -1, con, </a:t>
            </a:r>
            <a:r>
              <a:rPr lang="en-US" altLang="zh-CN" sz="1800" b="1" dirty="0" err="1"/>
              <a:t>bri</a:t>
            </a:r>
            <a:r>
              <a:rPr lang="en-US" altLang="zh-CN" sz="1800" b="1" dirty="0"/>
              <a:t>);</a:t>
            </a:r>
            <a:r>
              <a:rPr lang="zh-CN" altLang="zh-CN" sz="1800" b="1" dirty="0"/>
              <a:t>：</a:t>
            </a:r>
            <a:r>
              <a:rPr lang="en-US" altLang="zh-CN" sz="1800" dirty="0" err="1"/>
              <a:t>OpenCV</a:t>
            </a:r>
            <a:r>
              <a:rPr lang="zh-CN" altLang="zh-CN" sz="1800" dirty="0"/>
              <a:t>增强图像使用的是点算子，即用常数对每个像素点执行乘法和加法的复合运算，公式如下：</a:t>
            </a:r>
          </a:p>
        </p:txBody>
      </p:sp>
      <p:sp>
        <p:nvSpPr>
          <p:cNvPr id="6"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859871465"/>
              </p:ext>
            </p:extLst>
          </p:nvPr>
        </p:nvGraphicFramePr>
        <p:xfrm>
          <a:off x="4298868" y="5355771"/>
          <a:ext cx="2220686" cy="367056"/>
        </p:xfrm>
        <a:graphic>
          <a:graphicData uri="http://schemas.openxmlformats.org/presentationml/2006/ole">
            <mc:AlternateContent xmlns:mc="http://schemas.openxmlformats.org/markup-compatibility/2006">
              <mc:Choice xmlns:v="urn:schemas-microsoft-com:vml" Requires="v">
                <p:oleObj spid="_x0000_s5127" r:id="rId3" imgW="1155700" imgH="190500" progId="Equation.DSMT4">
                  <p:embed/>
                </p:oleObj>
              </mc:Choice>
              <mc:Fallback>
                <p:oleObj r:id="rId3" imgW="1155700" imgH="190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868" y="5355771"/>
                        <a:ext cx="2220686" cy="367056"/>
                      </a:xfrm>
                      <a:prstGeom prst="rect">
                        <a:avLst/>
                      </a:prstGeom>
                      <a:noFill/>
                    </p:spPr>
                  </p:pic>
                </p:oleObj>
              </mc:Fallback>
            </mc:AlternateContent>
          </a:graphicData>
        </a:graphic>
      </p:graphicFrame>
      <p:sp>
        <p:nvSpPr>
          <p:cNvPr id="8" name="矩形 7"/>
          <p:cNvSpPr/>
          <p:nvPr/>
        </p:nvSpPr>
        <p:spPr>
          <a:xfrm>
            <a:off x="724395" y="5708076"/>
            <a:ext cx="10212779" cy="646331"/>
          </a:xfrm>
          <a:prstGeom prst="rect">
            <a:avLst/>
          </a:prstGeom>
        </p:spPr>
        <p:txBody>
          <a:bodyPr wrap="square">
            <a:spAutoFit/>
          </a:bodyPr>
          <a:lstStyle/>
          <a:p>
            <a:pPr indent="450850"/>
            <a:r>
              <a:rPr lang="zh-CN" altLang="zh-CN" sz="1800" dirty="0"/>
              <a:t>式中，</a:t>
            </a:r>
            <a:r>
              <a:rPr lang="en-US" altLang="zh-CN" sz="1800" i="1" dirty="0"/>
              <a:t>f </a:t>
            </a:r>
            <a:r>
              <a:rPr lang="en-US" altLang="zh-CN" sz="1800" dirty="0"/>
              <a:t>(</a:t>
            </a:r>
            <a:r>
              <a:rPr lang="en-US" altLang="zh-CN" sz="1800" i="1" dirty="0"/>
              <a:t>i</a:t>
            </a:r>
            <a:r>
              <a:rPr lang="en-US" altLang="zh-CN" sz="1800" dirty="0"/>
              <a:t>, </a:t>
            </a:r>
            <a:r>
              <a:rPr lang="en-US" altLang="zh-CN" sz="1800" i="1" dirty="0"/>
              <a:t>j</a:t>
            </a:r>
            <a:r>
              <a:rPr lang="en-US" altLang="zh-CN" sz="1800" dirty="0"/>
              <a:t>)</a:t>
            </a:r>
            <a:r>
              <a:rPr lang="zh-CN" altLang="zh-CN" sz="1800" dirty="0"/>
              <a:t>代表一个原图像像素点；</a:t>
            </a:r>
            <a:r>
              <a:rPr lang="en-US" altLang="zh-CN" sz="1800" i="1" dirty="0"/>
              <a:t>a</a:t>
            </a:r>
            <a:r>
              <a:rPr lang="zh-CN" altLang="zh-CN" sz="1800" dirty="0"/>
              <a:t>是增益参数，控制图像对比度；</a:t>
            </a:r>
            <a:r>
              <a:rPr lang="en-US" altLang="zh-CN" sz="1800" i="1" dirty="0"/>
              <a:t>b</a:t>
            </a:r>
            <a:r>
              <a:rPr lang="zh-CN" altLang="zh-CN" sz="1800" dirty="0"/>
              <a:t>是偏置参数，控制图片亮度；而</a:t>
            </a:r>
            <a:r>
              <a:rPr lang="en-US" altLang="zh-CN" sz="1800" i="1" dirty="0"/>
              <a:t>g </a:t>
            </a:r>
            <a:r>
              <a:rPr lang="en-US" altLang="zh-CN" sz="1800" dirty="0"/>
              <a:t>(</a:t>
            </a:r>
            <a:r>
              <a:rPr lang="en-US" altLang="zh-CN" sz="1800" i="1" dirty="0"/>
              <a:t>i</a:t>
            </a:r>
            <a:r>
              <a:rPr lang="en-US" altLang="zh-CN" sz="1800" dirty="0"/>
              <a:t>, </a:t>
            </a:r>
            <a:r>
              <a:rPr lang="en-US" altLang="zh-CN" sz="1800" i="1" dirty="0"/>
              <a:t>j</a:t>
            </a:r>
            <a:r>
              <a:rPr lang="en-US" altLang="zh-CN" sz="1800" dirty="0"/>
              <a:t>)</a:t>
            </a:r>
            <a:r>
              <a:rPr lang="zh-CN" altLang="zh-CN" sz="1800" dirty="0"/>
              <a:t>则表示经处理后的对应像素点。</a:t>
            </a:r>
            <a:endParaRPr lang="zh-CN" altLang="en-US" sz="1800" dirty="0"/>
          </a:p>
        </p:txBody>
      </p:sp>
    </p:spTree>
    <p:extLst>
      <p:ext uri="{BB962C8B-B14F-4D97-AF65-F5344CB8AC3E}">
        <p14:creationId xmlns:p14="http://schemas.microsoft.com/office/powerpoint/2010/main" val="337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4</a:t>
            </a:r>
            <a:r>
              <a:rPr lang="zh-CN" altLang="zh-CN" sz="2400" b="1" dirty="0"/>
              <a:t>．增强处理功能</a:t>
            </a:r>
          </a:p>
        </p:txBody>
      </p:sp>
      <p:sp>
        <p:nvSpPr>
          <p:cNvPr id="3" name="TextBox 2"/>
          <p:cNvSpPr txBox="1"/>
          <p:nvPr/>
        </p:nvSpPr>
        <p:spPr>
          <a:xfrm>
            <a:off x="843148" y="950026"/>
            <a:ext cx="10367158" cy="646331"/>
          </a:xfrm>
          <a:prstGeom prst="rect">
            <a:avLst/>
          </a:prstGeom>
          <a:noFill/>
        </p:spPr>
        <p:txBody>
          <a:bodyPr wrap="square" rtlCol="0">
            <a:spAutoFit/>
          </a:bodyPr>
          <a:lstStyle/>
          <a:p>
            <a:pPr indent="450850"/>
            <a:r>
              <a:rPr lang="zh-CN" altLang="zh-CN" sz="1800" dirty="0"/>
              <a:t>除直接使用</a:t>
            </a:r>
            <a:r>
              <a:rPr lang="en-US" altLang="zh-CN" sz="1800" dirty="0" err="1"/>
              <a:t>OpenCV</a:t>
            </a:r>
            <a:r>
              <a:rPr lang="zh-CN" altLang="zh-CN" sz="1800" dirty="0"/>
              <a:t>库的像素转换函数</a:t>
            </a:r>
            <a:r>
              <a:rPr lang="en-US" altLang="zh-CN" sz="1800" dirty="0" err="1"/>
              <a:t>convertTo</a:t>
            </a:r>
            <a:r>
              <a:rPr lang="en-US" altLang="zh-CN" sz="1800" dirty="0"/>
              <a:t>()</a:t>
            </a:r>
            <a:r>
              <a:rPr lang="zh-CN" altLang="zh-CN" sz="1800" dirty="0"/>
              <a:t>外，因</a:t>
            </a:r>
            <a:r>
              <a:rPr lang="en-US" altLang="zh-CN" sz="1800" dirty="0" err="1"/>
              <a:t>Qt</a:t>
            </a:r>
            <a:r>
              <a:rPr lang="zh-CN" altLang="zh-CN" sz="1800" dirty="0"/>
              <a:t>处理图像还可以通过编程对单个像素分别进行，故上面的程序段也可以改写为</a:t>
            </a:r>
            <a:r>
              <a:rPr lang="zh-CN" altLang="zh-CN" sz="1800" dirty="0" smtClean="0"/>
              <a:t>：</a:t>
            </a:r>
            <a:endParaRPr lang="zh-CN" altLang="zh-CN" sz="1800" dirty="0"/>
          </a:p>
        </p:txBody>
      </p:sp>
      <p:sp>
        <p:nvSpPr>
          <p:cNvPr id="4" name="TextBox 3"/>
          <p:cNvSpPr txBox="1"/>
          <p:nvPr/>
        </p:nvSpPr>
        <p:spPr>
          <a:xfrm>
            <a:off x="1413164" y="1596357"/>
            <a:ext cx="9155875" cy="5364778"/>
          </a:xfrm>
          <a:prstGeom prst="roundRect">
            <a:avLst>
              <a:gd name="adj" fmla="val 4226"/>
            </a:avLst>
          </a:prstGeom>
          <a:solidFill>
            <a:srgbClr val="DDDDDD"/>
          </a:solidFill>
        </p:spPr>
        <p:txBody>
          <a:bodyPr wrap="square" rtlCol="0">
            <a:spAutoFit/>
          </a:bodyPr>
          <a:lstStyle/>
          <a:p>
            <a:r>
              <a:rPr lang="en-US" altLang="zh-CN" sz="1600" dirty="0"/>
              <a:t>void </a:t>
            </a:r>
            <a:r>
              <a:rPr lang="en-US" altLang="zh-CN" sz="1600" dirty="0" err="1"/>
              <a:t>MainWindow</a:t>
            </a:r>
            <a:r>
              <a:rPr lang="en-US" altLang="zh-CN" sz="1600" dirty="0"/>
              <a:t>::</a:t>
            </a:r>
            <a:r>
              <a:rPr lang="en-US" altLang="zh-CN" sz="1600" dirty="0" err="1"/>
              <a:t>imgProc</a:t>
            </a:r>
            <a:r>
              <a:rPr lang="en-US" altLang="zh-CN" sz="1600" dirty="0"/>
              <a:t>(float con, </a:t>
            </a:r>
            <a:r>
              <a:rPr lang="en-US" altLang="zh-CN" sz="1600" dirty="0" err="1"/>
              <a:t>int</a:t>
            </a:r>
            <a:r>
              <a:rPr lang="en-US" altLang="zh-CN" sz="1600" dirty="0"/>
              <a:t> </a:t>
            </a:r>
            <a:r>
              <a:rPr lang="en-US" altLang="zh-CN" sz="1600" dirty="0" err="1"/>
              <a:t>bri</a:t>
            </a:r>
            <a:r>
              <a:rPr lang="en-US" altLang="zh-CN" sz="1600" dirty="0"/>
              <a:t>)</a:t>
            </a:r>
            <a:endParaRPr lang="zh-CN" altLang="zh-CN" sz="1600" dirty="0"/>
          </a:p>
          <a:p>
            <a:r>
              <a:rPr lang="en-US" altLang="zh-CN" sz="1600" dirty="0"/>
              <a:t>{</a:t>
            </a:r>
            <a:endParaRPr lang="zh-CN" altLang="zh-CN" sz="1600" dirty="0"/>
          </a:p>
          <a:p>
            <a:r>
              <a:rPr lang="en-US" altLang="zh-CN" sz="1600" dirty="0"/>
              <a:t>    Mat </a:t>
            </a:r>
            <a:r>
              <a:rPr lang="en-US" altLang="zh-CN" sz="1600" dirty="0" err="1"/>
              <a:t>imgSrc</a:t>
            </a:r>
            <a:r>
              <a:rPr lang="en-US" altLang="zh-CN" sz="1600" dirty="0"/>
              <a:t> = </a:t>
            </a:r>
            <a:r>
              <a:rPr lang="en-US" altLang="zh-CN" sz="1600" dirty="0" err="1"/>
              <a:t>myImg</a:t>
            </a:r>
            <a:r>
              <a:rPr lang="en-US" altLang="zh-CN" sz="1600" dirty="0"/>
              <a:t>;</a:t>
            </a:r>
            <a:endParaRPr lang="zh-CN" altLang="zh-CN" sz="1600" dirty="0"/>
          </a:p>
          <a:p>
            <a:r>
              <a:rPr lang="en-US" altLang="zh-CN" sz="1600" dirty="0"/>
              <a:t>    Mat </a:t>
            </a:r>
            <a:r>
              <a:rPr lang="en-US" altLang="zh-CN" sz="1600" dirty="0" err="1"/>
              <a:t>imgDst</a:t>
            </a:r>
            <a:r>
              <a:rPr lang="en-US" altLang="zh-CN" sz="1600" dirty="0"/>
              <a:t> = Mat::zeros(</a:t>
            </a:r>
            <a:r>
              <a:rPr lang="en-US" altLang="zh-CN" sz="1600" dirty="0" err="1"/>
              <a:t>imgSrc.size</a:t>
            </a:r>
            <a:r>
              <a:rPr lang="en-US" altLang="zh-CN" sz="1600" dirty="0"/>
              <a:t>(), </a:t>
            </a:r>
            <a:r>
              <a:rPr lang="en-US" altLang="zh-CN" sz="1600" dirty="0" err="1"/>
              <a:t>imgSrc.type</a:t>
            </a:r>
            <a:r>
              <a:rPr lang="en-US" altLang="zh-CN" sz="1600" dirty="0"/>
              <a:t>());</a:t>
            </a:r>
            <a:endParaRPr lang="zh-CN" altLang="zh-CN" sz="1600" dirty="0"/>
          </a:p>
          <a:p>
            <a:r>
              <a:rPr lang="en-US" altLang="zh-CN" sz="1600" dirty="0"/>
              <a:t>    //</a:t>
            </a:r>
            <a:r>
              <a:rPr lang="zh-CN" altLang="zh-CN" sz="1600" dirty="0"/>
              <a:t>执行运算</a:t>
            </a:r>
            <a:r>
              <a:rPr lang="en-US" altLang="zh-CN" sz="1600" dirty="0" err="1"/>
              <a:t>imgDst</a:t>
            </a:r>
            <a:r>
              <a:rPr lang="en-US" altLang="zh-CN" sz="1600" dirty="0"/>
              <a:t>(i, j) = con * </a:t>
            </a:r>
            <a:r>
              <a:rPr lang="en-US" altLang="zh-CN" sz="1600" dirty="0" err="1"/>
              <a:t>imgSrc</a:t>
            </a:r>
            <a:r>
              <a:rPr lang="en-US" altLang="zh-CN" sz="1600" dirty="0"/>
              <a:t>(i, j) + </a:t>
            </a:r>
            <a:r>
              <a:rPr lang="en-US" altLang="zh-CN" sz="1600" dirty="0" err="1"/>
              <a:t>bri</a:t>
            </a:r>
            <a:endParaRPr lang="zh-CN" altLang="zh-CN" sz="1600" dirty="0"/>
          </a:p>
          <a:p>
            <a:r>
              <a:rPr lang="en-US" altLang="zh-CN" sz="1600" b="1" dirty="0"/>
              <a:t>    for( </a:t>
            </a:r>
            <a:r>
              <a:rPr lang="en-US" altLang="zh-CN" sz="1600" b="1" dirty="0" err="1"/>
              <a:t>int</a:t>
            </a:r>
            <a:r>
              <a:rPr lang="en-US" altLang="zh-CN" sz="1600" b="1" dirty="0"/>
              <a:t> i = 0; i &lt; </a:t>
            </a:r>
            <a:r>
              <a:rPr lang="en-US" altLang="zh-CN" sz="1600" b="1" dirty="0" err="1"/>
              <a:t>imgSrc.rows</a:t>
            </a:r>
            <a:r>
              <a:rPr lang="en-US" altLang="zh-CN" sz="1600" b="1" dirty="0"/>
              <a:t>; i++)</a:t>
            </a:r>
            <a:endParaRPr lang="zh-CN" altLang="zh-CN" sz="1600" dirty="0"/>
          </a:p>
          <a:p>
            <a:r>
              <a:rPr lang="en-US" altLang="zh-CN" sz="1600" b="1" dirty="0"/>
              <a:t>    {</a:t>
            </a:r>
            <a:endParaRPr lang="zh-CN" altLang="zh-CN" sz="1600" dirty="0"/>
          </a:p>
          <a:p>
            <a:r>
              <a:rPr lang="en-US" altLang="zh-CN" sz="1600" b="1" dirty="0"/>
              <a:t>        for( </a:t>
            </a:r>
            <a:r>
              <a:rPr lang="en-US" altLang="zh-CN" sz="1600" b="1" dirty="0" err="1"/>
              <a:t>int</a:t>
            </a:r>
            <a:r>
              <a:rPr lang="en-US" altLang="zh-CN" sz="1600" b="1" dirty="0"/>
              <a:t> j = 0; j &lt; </a:t>
            </a:r>
            <a:r>
              <a:rPr lang="en-US" altLang="zh-CN" sz="1600" b="1" dirty="0" err="1"/>
              <a:t>imgSrc.cols</a:t>
            </a:r>
            <a:r>
              <a:rPr lang="en-US" altLang="zh-CN" sz="1600" b="1" dirty="0"/>
              <a:t>; j++)</a:t>
            </a:r>
            <a:endParaRPr lang="zh-CN" altLang="zh-CN" sz="1600" dirty="0"/>
          </a:p>
          <a:p>
            <a:r>
              <a:rPr lang="en-US" altLang="zh-CN" sz="1600" b="1" dirty="0"/>
              <a:t>        {</a:t>
            </a:r>
            <a:endParaRPr lang="zh-CN" altLang="zh-CN" sz="1600" dirty="0"/>
          </a:p>
          <a:p>
            <a:r>
              <a:rPr lang="en-US" altLang="zh-CN" sz="1600" b="1" dirty="0"/>
              <a:t>            for(</a:t>
            </a:r>
            <a:r>
              <a:rPr lang="en-US" altLang="zh-CN" sz="1600" b="1" dirty="0" err="1"/>
              <a:t>int</a:t>
            </a:r>
            <a:r>
              <a:rPr lang="en-US" altLang="zh-CN" sz="1600" b="1" dirty="0"/>
              <a:t> c = 0; c &lt; 3; </a:t>
            </a:r>
            <a:r>
              <a:rPr lang="en-US" altLang="zh-CN" sz="1600" b="1" dirty="0" err="1"/>
              <a:t>c++</a:t>
            </a:r>
            <a:r>
              <a:rPr lang="en-US" altLang="zh-CN" sz="1600" b="1" dirty="0"/>
              <a:t>)</a:t>
            </a:r>
            <a:endParaRPr lang="zh-CN" altLang="zh-CN" sz="1600" dirty="0"/>
          </a:p>
          <a:p>
            <a:r>
              <a:rPr lang="en-US" altLang="zh-CN" sz="1600" b="1" dirty="0"/>
              <a:t>            {</a:t>
            </a:r>
            <a:endParaRPr lang="zh-CN" altLang="zh-CN" sz="1600" dirty="0"/>
          </a:p>
          <a:p>
            <a:r>
              <a:rPr lang="en-US" altLang="zh-CN" sz="1600" b="1" dirty="0"/>
              <a:t>                imgDst.at&lt;Vec3b&gt;(i, j)[c] = </a:t>
            </a:r>
            <a:r>
              <a:rPr lang="en-US" altLang="zh-CN" sz="1600" b="1" dirty="0" err="1"/>
              <a:t>saturate_cast</a:t>
            </a:r>
            <a:r>
              <a:rPr lang="en-US" altLang="zh-CN" sz="1600" b="1" dirty="0"/>
              <a:t>&lt;</a:t>
            </a:r>
            <a:r>
              <a:rPr lang="en-US" altLang="zh-CN" sz="1600" b="1" dirty="0" err="1"/>
              <a:t>uchar</a:t>
            </a:r>
            <a:r>
              <a:rPr lang="en-US" altLang="zh-CN" sz="1600" b="1" dirty="0"/>
              <a:t>&gt;(con * (</a:t>
            </a:r>
            <a:r>
              <a:rPr lang="en-US" altLang="zh-CN" sz="1600" b="1" dirty="0" err="1"/>
              <a:t>imgSrc</a:t>
            </a:r>
            <a:r>
              <a:rPr lang="en-US" altLang="zh-CN" sz="1600" b="1" dirty="0"/>
              <a:t>. at&lt; Vec3b&gt; (i, j)[c]) + </a:t>
            </a:r>
            <a:r>
              <a:rPr lang="en-US" altLang="zh-CN" sz="1600" b="1" dirty="0" err="1"/>
              <a:t>bri</a:t>
            </a:r>
            <a:r>
              <a:rPr lang="en-US" altLang="zh-CN" sz="1600" b="1" dirty="0"/>
              <a:t>); </a:t>
            </a:r>
            <a:r>
              <a:rPr lang="en-US" altLang="zh-CN" sz="1600" dirty="0"/>
              <a:t>											//(a)</a:t>
            </a:r>
            <a:endParaRPr lang="zh-CN" altLang="zh-CN" sz="1600" dirty="0"/>
          </a:p>
          <a:p>
            <a:r>
              <a:rPr lang="en-US" altLang="zh-CN" sz="1600" b="1" dirty="0"/>
              <a:t>            }</a:t>
            </a:r>
            <a:endParaRPr lang="zh-CN" altLang="zh-CN" sz="1600" dirty="0"/>
          </a:p>
          <a:p>
            <a:r>
              <a:rPr lang="en-US" altLang="zh-CN" sz="1600" b="1" dirty="0"/>
              <a:t>        }</a:t>
            </a:r>
            <a:endParaRPr lang="zh-CN" altLang="zh-CN" sz="1600" dirty="0"/>
          </a:p>
          <a:p>
            <a:r>
              <a:rPr lang="en-US" altLang="zh-CN" sz="1600" b="1" dirty="0"/>
              <a:t>    }</a:t>
            </a:r>
            <a:endParaRPr lang="zh-CN" altLang="zh-CN" sz="1600" dirty="0"/>
          </a:p>
          <a:p>
            <a:r>
              <a:rPr lang="en-US" altLang="zh-CN" sz="1600" dirty="0"/>
              <a:t>    </a:t>
            </a:r>
            <a:r>
              <a:rPr lang="en-US" altLang="zh-CN" sz="1600" dirty="0" err="1"/>
              <a:t>myQImg</a:t>
            </a:r>
            <a:r>
              <a:rPr lang="en-US" altLang="zh-CN" sz="1600" dirty="0"/>
              <a:t> = </a:t>
            </a:r>
            <a:r>
              <a:rPr lang="en-US" altLang="zh-CN" sz="1600" dirty="0" err="1"/>
              <a:t>QImage</a:t>
            </a:r>
            <a:r>
              <a:rPr lang="en-US" altLang="zh-CN" sz="1600" dirty="0"/>
              <a:t>((</a:t>
            </a:r>
            <a:r>
              <a:rPr lang="en-US" altLang="zh-CN" sz="1600" dirty="0" err="1"/>
              <a:t>const</a:t>
            </a:r>
            <a:r>
              <a:rPr lang="en-US" altLang="zh-CN" sz="1600" dirty="0"/>
              <a:t> unsigned char*)(</a:t>
            </a:r>
            <a:r>
              <a:rPr lang="en-US" altLang="zh-CN" sz="1600" dirty="0" err="1"/>
              <a:t>imgDst.data</a:t>
            </a:r>
            <a:r>
              <a:rPr lang="en-US" altLang="zh-CN" sz="1600" dirty="0"/>
              <a:t>), </a:t>
            </a:r>
            <a:r>
              <a:rPr lang="en-US" altLang="zh-CN" sz="1600" dirty="0" err="1"/>
              <a:t>imgDst.cols</a:t>
            </a:r>
            <a:r>
              <a:rPr lang="en-US" altLang="zh-CN" sz="1600" dirty="0"/>
              <a:t>, </a:t>
            </a:r>
            <a:r>
              <a:rPr lang="en-US" altLang="zh-CN" sz="1600" dirty="0" err="1"/>
              <a:t>imgDst</a:t>
            </a:r>
            <a:r>
              <a:rPr lang="en-US" altLang="zh-CN" sz="1600" dirty="0"/>
              <a:t>. rows, </a:t>
            </a:r>
            <a:r>
              <a:rPr lang="en-US" altLang="zh-CN" sz="1600" dirty="0" err="1"/>
              <a:t>QImage</a:t>
            </a:r>
            <a:r>
              <a:rPr lang="en-US" altLang="zh-CN" sz="1600" dirty="0"/>
              <a:t>::Format_RGB888);</a:t>
            </a:r>
            <a:endParaRPr lang="zh-CN" altLang="zh-CN" sz="1600" dirty="0"/>
          </a:p>
          <a:p>
            <a:r>
              <a:rPr lang="en-US" altLang="zh-CN" sz="1600" dirty="0"/>
              <a:t>    </a:t>
            </a:r>
            <a:r>
              <a:rPr lang="en-US" altLang="zh-CN" sz="1600" dirty="0" err="1"/>
              <a:t>imgShow</a:t>
            </a:r>
            <a:r>
              <a:rPr lang="en-US" altLang="zh-CN" sz="1600" dirty="0"/>
              <a:t>();</a:t>
            </a:r>
            <a:endParaRPr lang="zh-CN" altLang="zh-CN" sz="1600" dirty="0"/>
          </a:p>
          <a:p>
            <a:r>
              <a:rPr lang="en-US" altLang="zh-CN" sz="1600" dirty="0" smtClean="0"/>
              <a:t>}</a:t>
            </a:r>
          </a:p>
        </p:txBody>
      </p:sp>
    </p:spTree>
    <p:extLst>
      <p:ext uri="{BB962C8B-B14F-4D97-AF65-F5344CB8AC3E}">
        <p14:creationId xmlns:p14="http://schemas.microsoft.com/office/powerpoint/2010/main" val="3166636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4</a:t>
            </a:r>
            <a:r>
              <a:rPr lang="zh-CN" altLang="zh-CN" sz="2400" b="1" dirty="0"/>
              <a:t>．增强处理功能</a:t>
            </a:r>
          </a:p>
        </p:txBody>
      </p:sp>
      <p:sp>
        <p:nvSpPr>
          <p:cNvPr id="3" name="TextBox 2"/>
          <p:cNvSpPr txBox="1"/>
          <p:nvPr/>
        </p:nvSpPr>
        <p:spPr>
          <a:xfrm>
            <a:off x="724395" y="1009403"/>
            <a:ext cx="10557163" cy="646331"/>
          </a:xfrm>
          <a:prstGeom prst="rect">
            <a:avLst/>
          </a:prstGeom>
          <a:noFill/>
        </p:spPr>
        <p:txBody>
          <a:bodyPr wrap="square" rtlCol="0">
            <a:spAutoFit/>
          </a:bodyPr>
          <a:lstStyle/>
          <a:p>
            <a:pPr indent="450850"/>
            <a:r>
              <a:rPr lang="zh-CN" altLang="zh-CN" sz="1800" dirty="0"/>
              <a:t>为使界面上的滑条响应用户操作，当用户拖动或单击滑条时能实时地调整画面像素强度，还要编写事件过程代码如下</a:t>
            </a:r>
            <a:r>
              <a:rPr lang="zh-CN" altLang="zh-CN" sz="1800" dirty="0" smtClean="0"/>
              <a:t>：</a:t>
            </a:r>
            <a:endParaRPr lang="zh-CN" altLang="zh-CN" sz="1800" dirty="0"/>
          </a:p>
        </p:txBody>
      </p:sp>
      <p:sp>
        <p:nvSpPr>
          <p:cNvPr id="4" name="TextBox 3"/>
          <p:cNvSpPr txBox="1"/>
          <p:nvPr/>
        </p:nvSpPr>
        <p:spPr>
          <a:xfrm>
            <a:off x="1330036" y="1655734"/>
            <a:ext cx="9227128" cy="4908947"/>
          </a:xfrm>
          <a:prstGeom prst="roundRect">
            <a:avLst>
              <a:gd name="adj" fmla="val 6092"/>
            </a:avLst>
          </a:prstGeom>
          <a:solidFill>
            <a:srgbClr val="DDDDDD"/>
          </a:solidFill>
        </p:spPr>
        <p:txBody>
          <a:bodyPr wrap="square" rtlCol="0">
            <a:spAutoFit/>
          </a:bodyPr>
          <a:lstStyle/>
          <a:p>
            <a:r>
              <a:rPr lang="en-US" altLang="zh-CN" sz="1600" dirty="0"/>
              <a:t>void </a:t>
            </a:r>
            <a:r>
              <a:rPr lang="en-US" altLang="zh-CN" sz="1600" dirty="0" err="1"/>
              <a:t>MainWindow</a:t>
            </a:r>
            <a:r>
              <a:rPr lang="en-US" altLang="zh-CN" sz="1600" dirty="0"/>
              <a:t>::</a:t>
            </a:r>
            <a:r>
              <a:rPr lang="en-US" altLang="zh-CN" sz="1600" dirty="0" err="1"/>
              <a:t>on_contrastVerticalSlider_sliderMoved</a:t>
            </a:r>
            <a:r>
              <a:rPr lang="en-US" altLang="zh-CN" sz="1600" dirty="0"/>
              <a:t>(</a:t>
            </a:r>
            <a:r>
              <a:rPr lang="en-US" altLang="zh-CN" sz="1600" dirty="0" err="1"/>
              <a:t>int</a:t>
            </a:r>
            <a:r>
              <a:rPr lang="en-US" altLang="zh-CN" sz="1600" dirty="0"/>
              <a:t> position)</a:t>
            </a:r>
            <a:endParaRPr lang="zh-CN" altLang="zh-CN" sz="1600" dirty="0"/>
          </a:p>
          <a:p>
            <a:r>
              <a:rPr lang="en-US" altLang="zh-CN" sz="1600" dirty="0"/>
              <a:t>{</a:t>
            </a:r>
            <a:endParaRPr lang="zh-CN" altLang="zh-CN" sz="1600" dirty="0"/>
          </a:p>
          <a:p>
            <a:r>
              <a:rPr lang="en-US" altLang="zh-CN" sz="1600" dirty="0"/>
              <a:t>    </a:t>
            </a:r>
            <a:r>
              <a:rPr lang="en-US" altLang="zh-CN" sz="1600" dirty="0" err="1"/>
              <a:t>imgProc</a:t>
            </a:r>
            <a:r>
              <a:rPr lang="en-US" altLang="zh-CN" sz="1600" dirty="0"/>
              <a:t>(position / 33.3, 0);</a:t>
            </a:r>
            <a:endParaRPr lang="zh-CN" altLang="zh-CN" sz="1600" dirty="0"/>
          </a:p>
          <a:p>
            <a:r>
              <a:rPr lang="en-US" altLang="zh-CN" sz="1600" dirty="0"/>
              <a:t>}</a:t>
            </a:r>
            <a:endParaRPr lang="zh-CN" altLang="zh-CN" sz="1600" dirty="0"/>
          </a:p>
          <a:p>
            <a:r>
              <a:rPr lang="en-US" altLang="zh-CN" sz="1600" dirty="0"/>
              <a:t> </a:t>
            </a:r>
            <a:endParaRPr lang="zh-CN" altLang="zh-CN" sz="1600" dirty="0"/>
          </a:p>
          <a:p>
            <a:r>
              <a:rPr lang="en-US" altLang="zh-CN" sz="1600" dirty="0"/>
              <a:t>void </a:t>
            </a:r>
            <a:r>
              <a:rPr lang="en-US" altLang="zh-CN" sz="1600" dirty="0" err="1"/>
              <a:t>MainWindow</a:t>
            </a:r>
            <a:r>
              <a:rPr lang="en-US" altLang="zh-CN" sz="1600" dirty="0"/>
              <a:t>::</a:t>
            </a:r>
            <a:r>
              <a:rPr lang="en-US" altLang="zh-CN" sz="1600" dirty="0" err="1"/>
              <a:t>on_contrastVerticalSlider_valueChanged</a:t>
            </a:r>
            <a:r>
              <a:rPr lang="en-US" altLang="zh-CN" sz="1600" dirty="0"/>
              <a:t>(</a:t>
            </a:r>
            <a:r>
              <a:rPr lang="en-US" altLang="zh-CN" sz="1600" dirty="0" err="1"/>
              <a:t>int</a:t>
            </a:r>
            <a:r>
              <a:rPr lang="en-US" altLang="zh-CN" sz="1600" dirty="0"/>
              <a:t> value)</a:t>
            </a:r>
            <a:endParaRPr lang="zh-CN" altLang="zh-CN" sz="1600" dirty="0"/>
          </a:p>
          <a:p>
            <a:r>
              <a:rPr lang="en-US" altLang="zh-CN" sz="1600" dirty="0"/>
              <a:t>{</a:t>
            </a:r>
            <a:endParaRPr lang="zh-CN" altLang="zh-CN" sz="1600" dirty="0"/>
          </a:p>
          <a:p>
            <a:r>
              <a:rPr lang="en-US" altLang="zh-CN" sz="1600" dirty="0"/>
              <a:t>    </a:t>
            </a:r>
            <a:r>
              <a:rPr lang="en-US" altLang="zh-CN" sz="1600" dirty="0" err="1"/>
              <a:t>imgProc</a:t>
            </a:r>
            <a:r>
              <a:rPr lang="en-US" altLang="zh-CN" sz="1600" dirty="0"/>
              <a:t>(value / 33.3, 0);</a:t>
            </a:r>
            <a:endParaRPr lang="zh-CN" altLang="zh-CN" sz="1600" dirty="0"/>
          </a:p>
          <a:p>
            <a:r>
              <a:rPr lang="en-US" altLang="zh-CN" sz="1600" dirty="0"/>
              <a:t>}</a:t>
            </a:r>
            <a:endParaRPr lang="zh-CN" altLang="zh-CN" sz="1600" dirty="0"/>
          </a:p>
          <a:p>
            <a:r>
              <a:rPr lang="en-US" altLang="zh-CN" sz="1600" dirty="0"/>
              <a:t> </a:t>
            </a:r>
            <a:endParaRPr lang="zh-CN" altLang="zh-CN" sz="1600" dirty="0"/>
          </a:p>
          <a:p>
            <a:r>
              <a:rPr lang="en-US" altLang="zh-CN" sz="1600" dirty="0"/>
              <a:t>void </a:t>
            </a:r>
            <a:r>
              <a:rPr lang="en-US" altLang="zh-CN" sz="1600" dirty="0" err="1"/>
              <a:t>MainWindow</a:t>
            </a:r>
            <a:r>
              <a:rPr lang="en-US" altLang="zh-CN" sz="1600" dirty="0"/>
              <a:t>::</a:t>
            </a:r>
            <a:r>
              <a:rPr lang="en-US" altLang="zh-CN" sz="1600" dirty="0" err="1"/>
              <a:t>on_brightnessVerticalSlider_sliderMoved</a:t>
            </a:r>
            <a:r>
              <a:rPr lang="en-US" altLang="zh-CN" sz="1600" dirty="0"/>
              <a:t>(</a:t>
            </a:r>
            <a:r>
              <a:rPr lang="en-US" altLang="zh-CN" sz="1600" dirty="0" err="1"/>
              <a:t>int</a:t>
            </a:r>
            <a:r>
              <a:rPr lang="en-US" altLang="zh-CN" sz="1600" dirty="0"/>
              <a:t> position)</a:t>
            </a:r>
            <a:endParaRPr lang="zh-CN" altLang="zh-CN" sz="1600" dirty="0"/>
          </a:p>
          <a:p>
            <a:r>
              <a:rPr lang="en-US" altLang="zh-CN" sz="1600" dirty="0"/>
              <a:t>{</a:t>
            </a:r>
            <a:endParaRPr lang="zh-CN" altLang="zh-CN" sz="1600" dirty="0"/>
          </a:p>
          <a:p>
            <a:r>
              <a:rPr lang="en-US" altLang="zh-CN" sz="1600" dirty="0"/>
              <a:t>    </a:t>
            </a:r>
            <a:r>
              <a:rPr lang="en-US" altLang="zh-CN" sz="1600" dirty="0" err="1"/>
              <a:t>imgProc</a:t>
            </a:r>
            <a:r>
              <a:rPr lang="en-US" altLang="zh-CN" sz="1600" dirty="0"/>
              <a:t>(1.0, position);</a:t>
            </a:r>
            <a:endParaRPr lang="zh-CN" altLang="zh-CN" sz="1600" dirty="0"/>
          </a:p>
          <a:p>
            <a:r>
              <a:rPr lang="en-US" altLang="zh-CN" sz="1600" dirty="0"/>
              <a:t>}</a:t>
            </a:r>
            <a:endParaRPr lang="zh-CN" altLang="zh-CN" sz="1600" dirty="0"/>
          </a:p>
          <a:p>
            <a:r>
              <a:rPr lang="en-US" altLang="zh-CN" sz="1600" dirty="0"/>
              <a:t> </a:t>
            </a:r>
            <a:endParaRPr lang="zh-CN" altLang="zh-CN" sz="1600" dirty="0"/>
          </a:p>
          <a:p>
            <a:r>
              <a:rPr lang="en-US" altLang="zh-CN" sz="1600" dirty="0"/>
              <a:t>void </a:t>
            </a:r>
            <a:r>
              <a:rPr lang="en-US" altLang="zh-CN" sz="1600" dirty="0" err="1"/>
              <a:t>MainWindow</a:t>
            </a:r>
            <a:r>
              <a:rPr lang="en-US" altLang="zh-CN" sz="1600" dirty="0"/>
              <a:t>::</a:t>
            </a:r>
            <a:r>
              <a:rPr lang="en-US" altLang="zh-CN" sz="1600" dirty="0" err="1"/>
              <a:t>on_brightnessVerticalSlider_valueChanged</a:t>
            </a:r>
            <a:r>
              <a:rPr lang="en-US" altLang="zh-CN" sz="1600" dirty="0"/>
              <a:t>(</a:t>
            </a:r>
            <a:r>
              <a:rPr lang="en-US" altLang="zh-CN" sz="1600" dirty="0" err="1"/>
              <a:t>int</a:t>
            </a:r>
            <a:r>
              <a:rPr lang="en-US" altLang="zh-CN" sz="1600" dirty="0"/>
              <a:t> value)</a:t>
            </a:r>
            <a:endParaRPr lang="zh-CN" altLang="zh-CN" sz="1600" dirty="0"/>
          </a:p>
          <a:p>
            <a:r>
              <a:rPr lang="en-US" altLang="zh-CN" sz="1600" dirty="0"/>
              <a:t>{</a:t>
            </a:r>
            <a:endParaRPr lang="zh-CN" altLang="zh-CN" sz="1600" dirty="0"/>
          </a:p>
          <a:p>
            <a:r>
              <a:rPr lang="en-US" altLang="zh-CN" sz="1600" dirty="0"/>
              <a:t>    </a:t>
            </a:r>
            <a:r>
              <a:rPr lang="en-US" altLang="zh-CN" sz="1600" dirty="0" err="1"/>
              <a:t>imgProc</a:t>
            </a:r>
            <a:r>
              <a:rPr lang="en-US" altLang="zh-CN" sz="1600" dirty="0"/>
              <a:t>(1.0, value);</a:t>
            </a:r>
            <a:endParaRPr lang="zh-CN" altLang="zh-CN" sz="1600" dirty="0"/>
          </a:p>
          <a:p>
            <a:r>
              <a:rPr lang="en-US" altLang="zh-CN" sz="1600" dirty="0" smtClean="0"/>
              <a:t>}</a:t>
            </a:r>
          </a:p>
        </p:txBody>
      </p:sp>
    </p:spTree>
    <p:extLst>
      <p:ext uri="{BB962C8B-B14F-4D97-AF65-F5344CB8AC3E}">
        <p14:creationId xmlns:p14="http://schemas.microsoft.com/office/powerpoint/2010/main" val="232385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矩形 2"/>
          <p:cNvSpPr/>
          <p:nvPr/>
        </p:nvSpPr>
        <p:spPr>
          <a:xfrm>
            <a:off x="1136844" y="1017498"/>
            <a:ext cx="8422791" cy="369332"/>
          </a:xfrm>
          <a:prstGeom prst="rect">
            <a:avLst/>
          </a:prstGeom>
        </p:spPr>
        <p:txBody>
          <a:bodyPr wrap="square">
            <a:spAutoFit/>
          </a:bodyPr>
          <a:lstStyle/>
          <a:p>
            <a:r>
              <a:rPr lang="zh-CN" altLang="zh-CN" sz="1800" dirty="0"/>
              <a:t>程序运行后，界面上初始显示一幅“女潜水员与海星”的原始照片，如图</a:t>
            </a:r>
            <a:r>
              <a:rPr lang="en-US" altLang="zh-CN" sz="1800" dirty="0"/>
              <a:t>21.3</a:t>
            </a:r>
            <a:r>
              <a:rPr lang="zh-CN" altLang="zh-CN" sz="1800" dirty="0"/>
              <a:t>所示。</a:t>
            </a:r>
            <a:endParaRPr lang="zh-CN" altLang="en-US" sz="1800" dirty="0"/>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451" y="1579417"/>
            <a:ext cx="6246421" cy="40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79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矩形 2"/>
          <p:cNvSpPr/>
          <p:nvPr/>
        </p:nvSpPr>
        <p:spPr>
          <a:xfrm>
            <a:off x="1136845" y="946070"/>
            <a:ext cx="9776578" cy="646331"/>
          </a:xfrm>
          <a:prstGeom prst="rect">
            <a:avLst/>
          </a:prstGeom>
        </p:spPr>
        <p:txBody>
          <a:bodyPr wrap="square">
            <a:spAutoFit/>
          </a:bodyPr>
          <a:lstStyle/>
          <a:p>
            <a:pPr indent="450850"/>
            <a:r>
              <a:rPr lang="zh-CN" altLang="zh-CN" sz="1800" dirty="0"/>
              <a:t>用户可用鼠标拖动滑条或直接单击滑条上的任意位置来调整照片的对比度和亮度，直到出现令人满意的效果为止，如图</a:t>
            </a:r>
            <a:r>
              <a:rPr lang="en-US" altLang="zh-CN" sz="1800" dirty="0"/>
              <a:t>21.4</a:t>
            </a:r>
            <a:r>
              <a:rPr lang="zh-CN" altLang="zh-CN" sz="1800" dirty="0"/>
              <a:t>所示。</a:t>
            </a:r>
          </a:p>
        </p:txBody>
      </p:sp>
      <p:pic>
        <p:nvPicPr>
          <p:cNvPr id="1024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822" y="1793174"/>
            <a:ext cx="6139543" cy="39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529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1550597"/>
            <a:ext cx="482208" cy="545844"/>
          </a:xfrm>
          <a:prstGeom prst="rect">
            <a:avLst/>
          </a:prstGeom>
        </p:spPr>
      </p:pic>
      <p:sp>
        <p:nvSpPr>
          <p:cNvPr id="10" name="TextBox 18"/>
          <p:cNvSpPr txBox="1"/>
          <p:nvPr/>
        </p:nvSpPr>
        <p:spPr>
          <a:xfrm>
            <a:off x="5543863" y="1550598"/>
            <a:ext cx="3445757" cy="393906"/>
          </a:xfrm>
          <a:prstGeom prst="rect">
            <a:avLst/>
          </a:prstGeom>
          <a:noFill/>
        </p:spPr>
        <p:txBody>
          <a:bodyPr wrap="square" lIns="115777" tIns="57888" rIns="115777" bIns="57888" rtlCol="0">
            <a:spAutoFit/>
          </a:bodyPr>
          <a:lstStyle/>
          <a:p>
            <a:r>
              <a:rPr lang="en-US" altLang="zh-CN" sz="1800" b="1" dirty="0"/>
              <a:t>1</a:t>
            </a:r>
            <a:r>
              <a:rPr lang="zh-CN" altLang="zh-CN" sz="1800" b="1" dirty="0"/>
              <a:t>．程序界面</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2301962"/>
            <a:ext cx="482208" cy="545844"/>
          </a:xfrm>
          <a:prstGeom prst="rect">
            <a:avLst/>
          </a:prstGeom>
        </p:spPr>
      </p:pic>
      <p:sp>
        <p:nvSpPr>
          <p:cNvPr id="12" name="TextBox 20"/>
          <p:cNvSpPr txBox="1"/>
          <p:nvPr/>
        </p:nvSpPr>
        <p:spPr>
          <a:xfrm>
            <a:off x="5543863" y="2299713"/>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．全局变量及方法</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3053326"/>
            <a:ext cx="482208" cy="545844"/>
          </a:xfrm>
          <a:prstGeom prst="rect">
            <a:avLst/>
          </a:prstGeom>
        </p:spPr>
      </p:pic>
      <p:sp>
        <p:nvSpPr>
          <p:cNvPr id="16" name="TextBox 24"/>
          <p:cNvSpPr txBox="1"/>
          <p:nvPr/>
        </p:nvSpPr>
        <p:spPr>
          <a:xfrm>
            <a:off x="5543863" y="3048829"/>
            <a:ext cx="3445757" cy="393906"/>
          </a:xfrm>
          <a:prstGeom prst="rect">
            <a:avLst/>
          </a:prstGeom>
          <a:noFill/>
        </p:spPr>
        <p:txBody>
          <a:bodyPr wrap="square" lIns="115777" tIns="57888" rIns="115777" bIns="57888" rtlCol="0">
            <a:spAutoFit/>
          </a:bodyPr>
          <a:lstStyle/>
          <a:p>
            <a:r>
              <a:rPr lang="en-US" altLang="zh-CN" sz="1800" b="1" dirty="0"/>
              <a:t>3</a:t>
            </a:r>
            <a:r>
              <a:rPr lang="zh-CN" altLang="zh-CN" sz="1800" b="1" dirty="0"/>
              <a:t>．初始化显示</a:t>
            </a:r>
          </a:p>
        </p:txBody>
      </p:sp>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042712" y="1399421"/>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1556043" y="1138946"/>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185212" y="1495381"/>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248" y="569722"/>
            <a:ext cx="939645" cy="1112796"/>
          </a:xfrm>
          <a:prstGeom prst="rect">
            <a:avLst/>
          </a:prstGeom>
        </p:spPr>
      </p:pic>
      <p:sp>
        <p:nvSpPr>
          <p:cNvPr id="25" name="TextBox 5"/>
          <p:cNvSpPr txBox="1"/>
          <p:nvPr/>
        </p:nvSpPr>
        <p:spPr>
          <a:xfrm>
            <a:off x="1596927" y="3415698"/>
            <a:ext cx="2182295" cy="518595"/>
          </a:xfrm>
          <a:prstGeom prst="rect">
            <a:avLst/>
          </a:prstGeom>
          <a:noFill/>
        </p:spPr>
        <p:txBody>
          <a:bodyPr wrap="square" lIns="86863" tIns="43430" rIns="86863" bIns="43430" rtlCol="0">
            <a:spAutoFit/>
          </a:bodyPr>
          <a:lstStyle/>
          <a:p>
            <a:r>
              <a:rPr lang="zh-CN" altLang="zh-CN" sz="2800" b="1" dirty="0" smtClean="0"/>
              <a:t>平</a:t>
            </a:r>
            <a:r>
              <a:rPr lang="en-US" altLang="zh-CN" sz="2800" b="1" dirty="0" smtClean="0"/>
              <a:t>  </a:t>
            </a:r>
            <a:r>
              <a:rPr lang="zh-CN" altLang="zh-CN" sz="2800" b="1" dirty="0" smtClean="0"/>
              <a:t>滑</a:t>
            </a:r>
            <a:r>
              <a:rPr lang="en-US" altLang="zh-CN" sz="2800" b="1" dirty="0" smtClean="0"/>
              <a:t>  </a:t>
            </a:r>
            <a:r>
              <a:rPr lang="zh-CN" altLang="zh-CN" sz="2800" b="1" dirty="0" smtClean="0"/>
              <a:t>滤</a:t>
            </a:r>
            <a:r>
              <a:rPr lang="en-US" altLang="zh-CN" sz="2800" b="1" dirty="0" smtClean="0"/>
              <a:t>  </a:t>
            </a:r>
            <a:r>
              <a:rPr lang="zh-CN" altLang="zh-CN" sz="2800" b="1" dirty="0" smtClean="0"/>
              <a:t>波</a:t>
            </a:r>
            <a:endParaRPr lang="zh-CN" altLang="zh-CN" sz="2800" b="1" dirty="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3821981"/>
            <a:ext cx="482208" cy="545844"/>
          </a:xfrm>
          <a:prstGeom prst="rect">
            <a:avLst/>
          </a:prstGeom>
        </p:spPr>
      </p:pic>
      <p:sp>
        <p:nvSpPr>
          <p:cNvPr id="15" name="TextBox 20"/>
          <p:cNvSpPr txBox="1"/>
          <p:nvPr/>
        </p:nvSpPr>
        <p:spPr>
          <a:xfrm>
            <a:off x="5553758" y="3819732"/>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．平滑滤波功能</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4573345"/>
            <a:ext cx="482208" cy="545844"/>
          </a:xfrm>
          <a:prstGeom prst="rect">
            <a:avLst/>
          </a:prstGeom>
        </p:spPr>
      </p:pic>
      <p:sp>
        <p:nvSpPr>
          <p:cNvPr id="18" name="TextBox 24"/>
          <p:cNvSpPr txBox="1"/>
          <p:nvPr/>
        </p:nvSpPr>
        <p:spPr>
          <a:xfrm>
            <a:off x="5553758" y="4568848"/>
            <a:ext cx="3445757" cy="393906"/>
          </a:xfrm>
          <a:prstGeom prst="rect">
            <a:avLst/>
          </a:prstGeom>
          <a:noFill/>
        </p:spPr>
        <p:txBody>
          <a:bodyPr wrap="square" lIns="115777" tIns="57888" rIns="115777" bIns="57888" rtlCol="0">
            <a:spAutoFit/>
          </a:bodyPr>
          <a:lstStyle/>
          <a:p>
            <a:r>
              <a:rPr lang="en-US" altLang="zh-CN" sz="1800" b="1" dirty="0"/>
              <a:t>5</a:t>
            </a:r>
            <a:r>
              <a:rPr lang="zh-CN" altLang="zh-CN" sz="1800" b="1" dirty="0"/>
              <a:t>．运行效果</a:t>
            </a:r>
          </a:p>
        </p:txBody>
      </p:sp>
    </p:spTree>
    <p:extLst>
      <p:ext uri="{BB962C8B-B14F-4D97-AF65-F5344CB8AC3E}">
        <p14:creationId xmlns:p14="http://schemas.microsoft.com/office/powerpoint/2010/main" val="396618771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9"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3" presetClass="entr" presetSubtype="3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strVal val="4*#ppt_w"/>
                                          </p:val>
                                        </p:tav>
                                        <p:tav tm="100000">
                                          <p:val>
                                            <p:strVal val="#ppt_w"/>
                                          </p:val>
                                        </p:tav>
                                      </p:tavLst>
                                    </p:anim>
                                    <p:anim calcmode="lin" valueType="num">
                                      <p:cBhvr>
                                        <p:cTn id="39" dur="500" fill="hold"/>
                                        <p:tgtEl>
                                          <p:spTgt spid="21"/>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strVal val="#ppt_w*0.70"/>
                                          </p:val>
                                        </p:tav>
                                        <p:tav tm="100000">
                                          <p:val>
                                            <p:strVal val="#ppt_w"/>
                                          </p:val>
                                        </p:tav>
                                      </p:tavLst>
                                    </p:anim>
                                    <p:anim calcmode="lin" valueType="num">
                                      <p:cBhvr>
                                        <p:cTn id="44" dur="1000" fill="hold"/>
                                        <p:tgtEl>
                                          <p:spTgt spid="23"/>
                                        </p:tgtEl>
                                        <p:attrNameLst>
                                          <p:attrName>ppt_h</p:attrName>
                                        </p:attrNameLst>
                                      </p:cBhvr>
                                      <p:tavLst>
                                        <p:tav tm="0">
                                          <p:val>
                                            <p:strVal val="#ppt_h"/>
                                          </p:val>
                                        </p:tav>
                                        <p:tav tm="100000">
                                          <p:val>
                                            <p:strVal val="#ppt_h"/>
                                          </p:val>
                                        </p:tav>
                                      </p:tavLst>
                                    </p:anim>
                                    <p:animEffect transition="in" filter="fade">
                                      <p:cBhvr>
                                        <p:cTn id="45" dur="1000"/>
                                        <p:tgtEl>
                                          <p:spTgt spid="23"/>
                                        </p:tgtEl>
                                      </p:cBhvr>
                                    </p:animEffect>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0-#ppt_h/2"/>
                                          </p:val>
                                        </p:tav>
                                        <p:tav tm="100000">
                                          <p:val>
                                            <p:strVal val="#ppt_y"/>
                                          </p:val>
                                        </p:tav>
                                      </p:tavLst>
                                    </p:anim>
                                  </p:childTnLst>
                                </p:cTn>
                              </p:par>
                              <p:par>
                                <p:cTn id="64" presetID="2" presetClass="entr" presetSubtype="2" fill="hold" grpId="0" nodeType="withEffect">
                                  <p:stCondLst>
                                    <p:cond delay="25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1+#ppt_w/2"/>
                                          </p:val>
                                        </p:tav>
                                        <p:tav tm="100000">
                                          <p:val>
                                            <p:strVal val="#ppt_x"/>
                                          </p:val>
                                        </p:tav>
                                      </p:tavLst>
                                    </p:anim>
                                    <p:anim calcmode="lin" valueType="num">
                                      <p:cBhvr additive="base">
                                        <p:cTn id="67" dur="500" fill="hold"/>
                                        <p:tgtEl>
                                          <p:spTgt spid="1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1+#ppt_w/2"/>
                                          </p:val>
                                        </p:tav>
                                        <p:tav tm="100000">
                                          <p:val>
                                            <p:strVal val="#ppt_x"/>
                                          </p:val>
                                        </p:tav>
                                      </p:tavLst>
                                    </p:anim>
                                    <p:anim calcmode="lin" valueType="num">
                                      <p:cBhvr additive="base">
                                        <p:cTn id="7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1" grpId="0" animBg="1"/>
      <p:bldP spid="22" grpId="0" animBg="1"/>
      <p:bldP spid="23" grpId="0"/>
      <p:bldP spid="25" grpId="0"/>
      <p:bldP spid="1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22184" cy="461665"/>
          </a:xfrm>
          <a:prstGeom prst="rect">
            <a:avLst/>
          </a:prstGeom>
        </p:spPr>
        <p:txBody>
          <a:bodyPr wrap="none">
            <a:spAutoFit/>
          </a:bodyPr>
          <a:lstStyle/>
          <a:p>
            <a:r>
              <a:rPr lang="zh-CN" altLang="zh-CN" sz="2400" b="1" dirty="0"/>
              <a:t>平滑滤波</a:t>
            </a:r>
          </a:p>
        </p:txBody>
      </p:sp>
      <p:sp>
        <p:nvSpPr>
          <p:cNvPr id="3" name="TextBox 2"/>
          <p:cNvSpPr txBox="1"/>
          <p:nvPr/>
        </p:nvSpPr>
        <p:spPr>
          <a:xfrm>
            <a:off x="712519" y="985652"/>
            <a:ext cx="10497787" cy="923330"/>
          </a:xfrm>
          <a:prstGeom prst="rect">
            <a:avLst/>
          </a:prstGeom>
          <a:noFill/>
        </p:spPr>
        <p:txBody>
          <a:bodyPr wrap="square" rtlCol="0">
            <a:spAutoFit/>
          </a:bodyPr>
          <a:lstStyle/>
          <a:p>
            <a:pPr indent="450850"/>
            <a:r>
              <a:rPr lang="zh-CN" altLang="zh-CN" sz="1800" b="1" u="sng" dirty="0"/>
              <a:t>【例】</a:t>
            </a:r>
            <a:r>
              <a:rPr lang="zh-CN" altLang="zh-CN" sz="1800" u="sng" dirty="0"/>
              <a:t>（难度中等）</a:t>
            </a:r>
            <a:r>
              <a:rPr lang="zh-CN" altLang="zh-CN" sz="1800" dirty="0"/>
              <a:t>（</a:t>
            </a:r>
            <a:r>
              <a:rPr lang="en-US" altLang="zh-CN" sz="1800" dirty="0"/>
              <a:t>CH2102</a:t>
            </a:r>
            <a:r>
              <a:rPr lang="zh-CN" altLang="zh-CN" sz="1800" dirty="0"/>
              <a:t>）现有一幅女潜水员与热带鱼的照片，可见照片背景里掺杂很多气泡，像一个个白色的斑点（如图</a:t>
            </a:r>
            <a:r>
              <a:rPr lang="en-US" altLang="zh-CN" sz="1800" dirty="0"/>
              <a:t>21.5</a:t>
            </a:r>
            <a:r>
              <a:rPr lang="zh-CN" altLang="zh-CN" sz="1800" dirty="0"/>
              <a:t>所示），使整个背景的色彩显得不够纯。现用</a:t>
            </a:r>
            <a:r>
              <a:rPr lang="en-US" altLang="zh-CN" sz="1800" dirty="0" err="1"/>
              <a:t>OpenCV</a:t>
            </a:r>
            <a:r>
              <a:rPr lang="zh-CN" altLang="zh-CN" sz="1800" dirty="0"/>
              <a:t>库来对照片进行平滑处理，去除这些白色杂点</a:t>
            </a:r>
            <a:r>
              <a:rPr lang="zh-CN" altLang="zh-CN" sz="1800" dirty="0" smtClean="0"/>
              <a:t>。</a:t>
            </a:r>
            <a:endParaRPr lang="zh-CN" altLang="zh-CN" sz="1800" dirty="0"/>
          </a:p>
        </p:txBody>
      </p:sp>
      <p:pic>
        <p:nvPicPr>
          <p:cNvPr id="11266" name="Picture 2" descr="2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9150" y="1908982"/>
            <a:ext cx="6484524" cy="397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64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矩形 2"/>
          <p:cNvSpPr/>
          <p:nvPr/>
        </p:nvSpPr>
        <p:spPr>
          <a:xfrm>
            <a:off x="1046410" y="958122"/>
            <a:ext cx="10033268" cy="369332"/>
          </a:xfrm>
          <a:prstGeom prst="rect">
            <a:avLst/>
          </a:prstGeom>
        </p:spPr>
        <p:txBody>
          <a:bodyPr wrap="square">
            <a:spAutoFit/>
          </a:bodyPr>
          <a:lstStyle/>
          <a:p>
            <a:r>
              <a:rPr lang="zh-CN" altLang="zh-CN" sz="1800" dirty="0"/>
              <a:t>创建一个</a:t>
            </a:r>
            <a:r>
              <a:rPr lang="en-US" altLang="zh-CN" sz="1800" dirty="0" err="1"/>
              <a:t>Qt</a:t>
            </a:r>
            <a:r>
              <a:rPr lang="zh-CN" altLang="zh-CN" sz="1800" dirty="0"/>
              <a:t>桌面应用程序项目，项目名称为</a:t>
            </a:r>
            <a:r>
              <a:rPr lang="en-US" altLang="zh-CN" sz="1800" dirty="0" err="1"/>
              <a:t>OpencvFilter</a:t>
            </a:r>
            <a:r>
              <a:rPr lang="zh-CN" altLang="zh-CN" sz="1800" dirty="0"/>
              <a:t>，设计程序界面如图</a:t>
            </a:r>
            <a:r>
              <a:rPr lang="en-US" altLang="zh-CN" sz="1800" dirty="0"/>
              <a:t>21.6</a:t>
            </a:r>
            <a:r>
              <a:rPr lang="zh-CN" altLang="zh-CN" sz="1800" dirty="0"/>
              <a:t>所示。</a:t>
            </a:r>
          </a:p>
        </p:txBody>
      </p:sp>
      <p:pic>
        <p:nvPicPr>
          <p:cNvPr id="12290" name="Picture 2" descr="2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6365" y="1425987"/>
            <a:ext cx="7325333" cy="448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45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矩形 2"/>
          <p:cNvSpPr/>
          <p:nvPr/>
        </p:nvSpPr>
        <p:spPr>
          <a:xfrm>
            <a:off x="1136845" y="946247"/>
            <a:ext cx="9800329" cy="369332"/>
          </a:xfrm>
          <a:prstGeom prst="rect">
            <a:avLst/>
          </a:prstGeom>
        </p:spPr>
        <p:txBody>
          <a:bodyPr wrap="square">
            <a:spAutoFit/>
          </a:bodyPr>
          <a:lstStyle/>
          <a:p>
            <a:r>
              <a:rPr lang="zh-CN" altLang="zh-CN" sz="1800" dirty="0"/>
              <a:t>该程序界面上的各控件都用数字序号①，②，③，…标注，其名称、类型及属性设置见表</a:t>
            </a:r>
            <a:r>
              <a:rPr lang="en-US" altLang="zh-CN" sz="1800" dirty="0"/>
              <a:t>21.2</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617267368"/>
              </p:ext>
            </p:extLst>
          </p:nvPr>
        </p:nvGraphicFramePr>
        <p:xfrm>
          <a:off x="1926253" y="1452804"/>
          <a:ext cx="8221512" cy="4888618"/>
        </p:xfrm>
        <a:graphic>
          <a:graphicData uri="http://schemas.openxmlformats.org/drawingml/2006/table">
            <a:tbl>
              <a:tblPr firstRow="1" firstCol="1" bandRow="1"/>
              <a:tblGrid>
                <a:gridCol w="1153628"/>
                <a:gridCol w="2385365"/>
                <a:gridCol w="1534164"/>
                <a:gridCol w="3148355"/>
              </a:tblGrid>
              <a:tr h="288000">
                <a:tc>
                  <a:txBody>
                    <a:bodyPr/>
                    <a:lstStyle/>
                    <a:p>
                      <a:pPr indent="228600" algn="ctr">
                        <a:lnSpc>
                          <a:spcPts val="1400"/>
                        </a:lnSpc>
                        <a:spcAft>
                          <a:spcPts val="0"/>
                        </a:spcAft>
                      </a:pPr>
                      <a:r>
                        <a:rPr lang="zh-CN" sz="1400" kern="100">
                          <a:effectLst/>
                          <a:latin typeface="Times New Roman"/>
                          <a:ea typeface="黑体"/>
                        </a:rPr>
                        <a:t>序 </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033847">
                <a:tc>
                  <a:txBody>
                    <a:bodyPr/>
                    <a:lstStyle/>
                    <a:p>
                      <a:pPr indent="228600"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blurViewLabel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geometry: </a:t>
                      </a:r>
                      <a:r>
                        <a:rPr lang="zh-CN" sz="1400" kern="100">
                          <a:effectLst/>
                          <a:latin typeface="Times New Roman"/>
                          <a:ea typeface="宋体"/>
                        </a:rPr>
                        <a:t>宽度</a:t>
                      </a:r>
                      <a:r>
                        <a:rPr lang="en-US" sz="1400" kern="100">
                          <a:effectLst/>
                          <a:latin typeface="Times New Roman"/>
                          <a:ea typeface="宋体"/>
                        </a:rPr>
                        <a:t>300,</a:t>
                      </a:r>
                      <a:r>
                        <a:rPr lang="zh-CN" sz="1400" kern="100">
                          <a:effectLst/>
                          <a:latin typeface="Times New Roman"/>
                          <a:ea typeface="宋体"/>
                        </a:rPr>
                        <a:t>高度</a:t>
                      </a:r>
                      <a:r>
                        <a:rPr lang="en-US" sz="1400" kern="100">
                          <a:effectLst/>
                          <a:latin typeface="Times New Roman"/>
                          <a:ea typeface="宋体"/>
                        </a:rPr>
                        <a:t>186;</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frameShape: Box;</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frameShadow: Sunken;</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text: </a:t>
                      </a:r>
                      <a:r>
                        <a:rPr lang="zh-CN" sz="14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gaussianViewLabel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同 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medianViewLabel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同 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bilateralViewLabel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同 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33847">
                <a:tc>
                  <a:txBody>
                    <a:bodyPr/>
                    <a:lstStyle/>
                    <a:p>
                      <a:pPr indent="228600" algn="ctr">
                        <a:lnSpc>
                          <a:spcPts val="1400"/>
                        </a:lnSpc>
                        <a:spcAft>
                          <a:spcPts val="0"/>
                        </a:spcAft>
                      </a:pPr>
                      <a:r>
                        <a:rPr lang="zh-CN" sz="1400" kern="100">
                          <a:effectLst/>
                          <a:latin typeface="Times New Roman"/>
                          <a:ea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kernelVerticalSlider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maximum: 33;</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value: 1;</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tickPosition: TicksBelow;</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tickInterval: 1</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6924">
                <a:tc>
                  <a:txBody>
                    <a:bodyPr/>
                    <a:lstStyle/>
                    <a:p>
                      <a:pPr indent="228600" algn="ctr">
                        <a:lnSpc>
                          <a:spcPts val="1400"/>
                        </a:lnSpc>
                        <a:spcAft>
                          <a:spcPts val="0"/>
                        </a:spcAft>
                      </a:pPr>
                      <a:r>
                        <a:rPr lang="zh-CN" sz="1400" kern="100">
                          <a:effectLst/>
                          <a:latin typeface="Times New Roman"/>
                          <a:ea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blurRadioButton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text: Average;</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checked: </a:t>
                      </a:r>
                      <a:r>
                        <a:rPr lang="zh-CN" sz="1400" kern="100">
                          <a:effectLst/>
                          <a:latin typeface="Times New Roman"/>
                          <a:ea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gaussianRadioButton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text: Gaussian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medianRadioButton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text: Median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bilateralRadioButton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text: Bilateral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00">
                <a:tc>
                  <a:txBody>
                    <a:bodyPr/>
                    <a:lstStyle/>
                    <a:p>
                      <a:pPr indent="228600" algn="ctr">
                        <a:lnSpc>
                          <a:spcPts val="1400"/>
                        </a:lnSpc>
                        <a:spcAft>
                          <a:spcPts val="0"/>
                        </a:spcAft>
                      </a:pPr>
                      <a:r>
                        <a:rPr lang="zh-CN" sz="1400" kern="100">
                          <a:effectLst/>
                          <a:latin typeface="Times New Roman"/>
                          <a:ea typeface="宋体"/>
                        </a:rPr>
                        <a:t>⑩</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saveAsPushButton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dirty="0">
                          <a:effectLst/>
                          <a:latin typeface="Times New Roman"/>
                          <a:ea typeface="宋体"/>
                        </a:rPr>
                        <a:t>text: </a:t>
                      </a:r>
                      <a:r>
                        <a:rPr lang="zh-CN" sz="1400" kern="100" dirty="0">
                          <a:effectLst/>
                          <a:latin typeface="Times New Roman"/>
                          <a:ea typeface="宋体"/>
                        </a:rPr>
                        <a:t>另存为</a:t>
                      </a:r>
                      <a:r>
                        <a:rPr lang="en-US" sz="1400" kern="100" dirty="0">
                          <a:effectLst/>
                          <a:latin typeface="Times New Roman"/>
                          <a:ea typeface="宋体"/>
                        </a:rPr>
                        <a:t>...</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0283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．全局变量及方法</a:t>
            </a:r>
          </a:p>
        </p:txBody>
      </p:sp>
      <p:sp>
        <p:nvSpPr>
          <p:cNvPr id="3" name="TextBox 2"/>
          <p:cNvSpPr txBox="1"/>
          <p:nvPr/>
        </p:nvSpPr>
        <p:spPr>
          <a:xfrm>
            <a:off x="3170712" y="1745673"/>
            <a:ext cx="5688281" cy="2589520"/>
          </a:xfrm>
          <a:prstGeom prst="snip2DiagRect">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indent="450850">
              <a:lnSpc>
                <a:spcPct val="150000"/>
              </a:lnSpc>
            </a:pPr>
            <a:r>
              <a:rPr lang="zh-CN" altLang="zh-CN" sz="1800" dirty="0"/>
              <a:t>为了提高程序代码的使用效率，通常建议将程序中公用的图片对象的句柄声明为全局变量，通用的方法声明为公有（</a:t>
            </a:r>
            <a:r>
              <a:rPr lang="en-US" altLang="zh-CN" sz="1800" dirty="0"/>
              <a:t>public</a:t>
            </a:r>
            <a:r>
              <a:rPr lang="zh-CN" altLang="zh-CN" sz="1800" dirty="0"/>
              <a:t>）方法，定义在项目</a:t>
            </a:r>
            <a:r>
              <a:rPr lang="en-US" altLang="zh-CN" sz="1800" dirty="0"/>
              <a:t>.h</a:t>
            </a:r>
            <a:r>
              <a:rPr lang="zh-CN" altLang="zh-CN" sz="1800" dirty="0"/>
              <a:t>头文件中。</a:t>
            </a:r>
          </a:p>
          <a:p>
            <a:pPr>
              <a:lnSpc>
                <a:spcPct val="150000"/>
              </a:lnSpc>
            </a:pPr>
            <a:r>
              <a:rPr lang="en-US" altLang="zh-CN" sz="1800" dirty="0" err="1">
                <a:hlinkClick r:id="rId2" action="ppaction://hlinkfile"/>
              </a:rPr>
              <a:t>mainwindow.h</a:t>
            </a:r>
            <a:r>
              <a:rPr lang="zh-CN" altLang="zh-CN" sz="1800" dirty="0">
                <a:hlinkClick r:id="rId2" action="ppaction://hlinkfile"/>
              </a:rPr>
              <a:t>头文件的</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p:txBody>
      </p:sp>
    </p:spTree>
    <p:extLst>
      <p:ext uri="{BB962C8B-B14F-4D97-AF65-F5344CB8AC3E}">
        <p14:creationId xmlns:p14="http://schemas.microsoft.com/office/powerpoint/2010/main" val="42315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56122" cy="461665"/>
          </a:xfrm>
          <a:prstGeom prst="rect">
            <a:avLst/>
          </a:prstGeom>
        </p:spPr>
        <p:txBody>
          <a:bodyPr wrap="none">
            <a:spAutoFit/>
          </a:bodyPr>
          <a:lstStyle/>
          <a:p>
            <a:r>
              <a:rPr lang="en-US" altLang="zh-CN" sz="2400" b="1" dirty="0" err="1"/>
              <a:t>OpenCV</a:t>
            </a:r>
            <a:r>
              <a:rPr lang="zh-CN" altLang="zh-CN" sz="2400" b="1" dirty="0"/>
              <a:t>图像处理</a:t>
            </a:r>
          </a:p>
        </p:txBody>
      </p:sp>
      <p:sp>
        <p:nvSpPr>
          <p:cNvPr id="3" name="TextBox 2"/>
          <p:cNvSpPr txBox="1"/>
          <p:nvPr/>
        </p:nvSpPr>
        <p:spPr>
          <a:xfrm>
            <a:off x="748145" y="1080655"/>
            <a:ext cx="10616541" cy="2537874"/>
          </a:xfrm>
          <a:prstGeom prst="rect">
            <a:avLst/>
          </a:prstGeom>
          <a:noFill/>
        </p:spPr>
        <p:txBody>
          <a:bodyPr wrap="square" rtlCol="0">
            <a:spAutoFit/>
          </a:bodyPr>
          <a:lstStyle/>
          <a:p>
            <a:pPr indent="450850">
              <a:lnSpc>
                <a:spcPct val="150000"/>
              </a:lnSpc>
            </a:pPr>
            <a:r>
              <a:rPr lang="zh-CN" altLang="zh-CN" sz="1800" dirty="0"/>
              <a:t>为了能在</a:t>
            </a:r>
            <a:r>
              <a:rPr lang="en-US" altLang="zh-CN" sz="1800" dirty="0" err="1"/>
              <a:t>Qt</a:t>
            </a:r>
            <a:r>
              <a:rPr lang="zh-CN" altLang="zh-CN" sz="1800" dirty="0"/>
              <a:t>项目中使用</a:t>
            </a:r>
            <a:r>
              <a:rPr lang="en-US" altLang="zh-CN" sz="1800" dirty="0" err="1"/>
              <a:t>OpenCV</a:t>
            </a:r>
            <a:r>
              <a:rPr lang="zh-CN" altLang="zh-CN" sz="1800" dirty="0"/>
              <a:t>（含</a:t>
            </a:r>
            <a:r>
              <a:rPr lang="en-US" altLang="zh-CN" sz="1800" dirty="0" err="1"/>
              <a:t>Contrib</a:t>
            </a:r>
            <a:r>
              <a:rPr lang="zh-CN" altLang="zh-CN" sz="1800" dirty="0"/>
              <a:t>）扩展库，对于本章的每个程序项目都要进行配置，配置方式完全相同。</a:t>
            </a:r>
          </a:p>
          <a:p>
            <a:pPr indent="450850">
              <a:lnSpc>
                <a:spcPct val="150000"/>
              </a:lnSpc>
            </a:pPr>
            <a:r>
              <a:rPr lang="zh-CN" altLang="zh-CN" sz="1800" dirty="0"/>
              <a:t>（</a:t>
            </a:r>
            <a:r>
              <a:rPr lang="en-US" altLang="zh-CN" sz="1800" dirty="0"/>
              <a:t>1</a:t>
            </a:r>
            <a:r>
              <a:rPr lang="zh-CN" altLang="zh-CN" sz="1800" dirty="0"/>
              <a:t>）将预先编译好的“</a:t>
            </a:r>
            <a:r>
              <a:rPr lang="en-US" altLang="zh-CN" sz="1800" dirty="0"/>
              <a:t>D:\OpenCV_3.4.3-Build\install\x86\mingw\bin</a:t>
            </a:r>
            <a:r>
              <a:rPr lang="zh-CN" altLang="zh-CN" sz="1800" dirty="0"/>
              <a:t>”下的所有文件复制到</a:t>
            </a:r>
            <a:r>
              <a:rPr lang="en-US" altLang="zh-CN" sz="1800" dirty="0" err="1"/>
              <a:t>Qt</a:t>
            </a:r>
            <a:r>
              <a:rPr lang="zh-CN" altLang="zh-CN" sz="1800" dirty="0"/>
              <a:t>项目的</a:t>
            </a:r>
            <a:r>
              <a:rPr lang="en-US" altLang="zh-CN" sz="1800" dirty="0"/>
              <a:t>Debug</a:t>
            </a:r>
            <a:r>
              <a:rPr lang="zh-CN" altLang="zh-CN" sz="1800" dirty="0"/>
              <a:t>目录下。</a:t>
            </a:r>
          </a:p>
          <a:p>
            <a:pPr indent="450850">
              <a:lnSpc>
                <a:spcPct val="150000"/>
              </a:lnSpc>
            </a:pPr>
            <a:r>
              <a:rPr lang="zh-CN" altLang="zh-CN" sz="1800" dirty="0"/>
              <a:t>（</a:t>
            </a:r>
            <a:r>
              <a:rPr lang="en-US" altLang="zh-CN" sz="1800" dirty="0"/>
              <a:t>2</a:t>
            </a:r>
            <a:r>
              <a:rPr lang="zh-CN" altLang="zh-CN" sz="1800" dirty="0"/>
              <a:t>）在项目的</a:t>
            </a:r>
            <a:r>
              <a:rPr lang="en-US" altLang="zh-CN" sz="1800" dirty="0"/>
              <a:t>.pro</a:t>
            </a:r>
            <a:r>
              <a:rPr lang="zh-CN" altLang="zh-CN" sz="1800" dirty="0"/>
              <a:t>文件</a:t>
            </a:r>
            <a:r>
              <a:rPr lang="zh-CN" altLang="zh-CN" sz="1800" dirty="0">
                <a:hlinkClick r:id="rId2" action="ppaction://hlinkfile"/>
              </a:rPr>
              <a:t>中添加语句（加黑处），</a:t>
            </a:r>
            <a:r>
              <a:rPr lang="zh-CN" altLang="zh-CN" sz="1800" dirty="0" smtClean="0">
                <a:hlinkClick r:id="rId2" action="ppaction://hlinkfile"/>
              </a:rPr>
              <a:t>例如</a:t>
            </a:r>
            <a:r>
              <a:rPr lang="zh-CN" altLang="en-US" sz="1800" dirty="0" smtClean="0">
                <a:hlinkClick r:id="rId2" action="ppaction://hlinkfile"/>
              </a:rPr>
              <a:t>。</a:t>
            </a:r>
            <a:endParaRPr lang="zh-CN" altLang="zh-CN" sz="1800" dirty="0"/>
          </a:p>
          <a:p>
            <a:pPr indent="450850">
              <a:lnSpc>
                <a:spcPct val="150000"/>
              </a:lnSpc>
            </a:pPr>
            <a:r>
              <a:rPr lang="zh-CN" altLang="zh-CN" sz="1800" dirty="0"/>
              <a:t>经过这样配置以后，就可以使用</a:t>
            </a:r>
            <a:r>
              <a:rPr lang="en-US" altLang="zh-CN" sz="1800" dirty="0" err="1"/>
              <a:t>OpenCV</a:t>
            </a:r>
            <a:r>
              <a:rPr lang="zh-CN" altLang="zh-CN" sz="1800" dirty="0"/>
              <a:t>（含</a:t>
            </a:r>
            <a:r>
              <a:rPr lang="en-US" altLang="zh-CN" sz="1800" dirty="0" err="1"/>
              <a:t>Contrib</a:t>
            </a:r>
            <a:r>
              <a:rPr lang="zh-CN" altLang="zh-CN" sz="1800" dirty="0"/>
              <a:t>）扩展库来处理图像了</a:t>
            </a:r>
            <a:r>
              <a:rPr lang="zh-CN" altLang="zh-CN" sz="1800" dirty="0" smtClean="0"/>
              <a:t>。</a:t>
            </a:r>
            <a:endParaRPr lang="zh-CN" altLang="zh-CN" sz="1800" dirty="0"/>
          </a:p>
        </p:txBody>
      </p:sp>
    </p:spTree>
    <p:extLst>
      <p:ext uri="{BB962C8B-B14F-4D97-AF65-F5344CB8AC3E}">
        <p14:creationId xmlns:p14="http://schemas.microsoft.com/office/powerpoint/2010/main" val="3282741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3" name="矩形 2"/>
          <p:cNvSpPr/>
          <p:nvPr/>
        </p:nvSpPr>
        <p:spPr>
          <a:xfrm>
            <a:off x="1272041" y="910621"/>
            <a:ext cx="7088187" cy="369332"/>
          </a:xfrm>
          <a:prstGeom prst="rect">
            <a:avLst/>
          </a:prstGeom>
        </p:spPr>
        <p:txBody>
          <a:bodyPr wrap="square">
            <a:spAutoFit/>
          </a:bodyPr>
          <a:lstStyle/>
          <a:p>
            <a:r>
              <a:rPr lang="zh-CN" altLang="zh-CN" sz="1800" dirty="0"/>
              <a:t>首先在</a:t>
            </a:r>
            <a:r>
              <a:rPr lang="en-US" altLang="zh-CN" sz="1800" dirty="0" err="1"/>
              <a:t>Qt</a:t>
            </a:r>
            <a:r>
              <a:rPr lang="zh-CN" altLang="zh-CN" sz="1800" dirty="0"/>
              <a:t>界面上显示待处理的图片，在构造方法中添加如下代码：</a:t>
            </a:r>
          </a:p>
        </p:txBody>
      </p:sp>
      <p:sp>
        <p:nvSpPr>
          <p:cNvPr id="4" name="圆角矩形 3"/>
          <p:cNvSpPr/>
          <p:nvPr/>
        </p:nvSpPr>
        <p:spPr>
          <a:xfrm>
            <a:off x="1414545" y="1298842"/>
            <a:ext cx="9166369" cy="1937534"/>
          </a:xfrm>
          <a:prstGeom prst="roundRect">
            <a:avLst>
              <a:gd name="adj" fmla="val 10529"/>
            </a:avLst>
          </a:prstGeom>
          <a:solidFill>
            <a:srgbClr val="DDDDDD"/>
          </a:solidFill>
        </p:spPr>
        <p:txBody>
          <a:bodyPr wrap="square">
            <a:spAutoFit/>
          </a:bodyPr>
          <a:lstStyle/>
          <a:p>
            <a:r>
              <a:rPr lang="en-US" altLang="zh-CN" sz="1600" dirty="0" err="1"/>
              <a:t>MainWindow</a:t>
            </a:r>
            <a:r>
              <a:rPr lang="en-US" altLang="zh-CN" sz="1600" dirty="0"/>
              <a:t>::</a:t>
            </a:r>
            <a:r>
              <a:rPr lang="en-US" altLang="zh-CN" sz="1600" dirty="0" err="1"/>
              <a:t>MainWindow</a:t>
            </a:r>
            <a:r>
              <a:rPr lang="en-US" altLang="zh-CN" sz="1600" dirty="0"/>
              <a:t>(</a:t>
            </a:r>
            <a:r>
              <a:rPr lang="en-US" altLang="zh-CN" sz="1600" dirty="0" err="1"/>
              <a:t>QWidget</a:t>
            </a:r>
            <a:r>
              <a:rPr lang="en-US" altLang="zh-CN" sz="1600" dirty="0"/>
              <a:t> *parent):</a:t>
            </a:r>
            <a:endParaRPr lang="zh-CN" altLang="zh-CN" sz="1600" dirty="0"/>
          </a:p>
          <a:p>
            <a:r>
              <a:rPr lang="en-US" altLang="zh-CN" sz="1600" dirty="0"/>
              <a:t>    </a:t>
            </a:r>
            <a:r>
              <a:rPr lang="en-US" altLang="zh-CN" sz="1600" dirty="0" err="1"/>
              <a:t>QMainWindow</a:t>
            </a:r>
            <a:r>
              <a:rPr lang="en-US" altLang="zh-CN" sz="1600" dirty="0"/>
              <a:t>(parent),</a:t>
            </a:r>
            <a:endParaRPr lang="zh-CN" altLang="zh-CN" sz="1600" dirty="0"/>
          </a:p>
          <a:p>
            <a:r>
              <a:rPr lang="en-US" altLang="zh-CN" sz="1600" dirty="0"/>
              <a:t>    </a:t>
            </a:r>
            <a:r>
              <a:rPr lang="en-US" altLang="zh-CN" sz="1600" dirty="0" err="1"/>
              <a:t>ui</a:t>
            </a:r>
            <a:r>
              <a:rPr lang="en-US" altLang="zh-CN" sz="1600" dirty="0"/>
              <a:t>(new </a:t>
            </a:r>
            <a:r>
              <a:rPr lang="en-US" altLang="zh-CN" sz="1600" dirty="0" err="1"/>
              <a:t>Ui</a:t>
            </a:r>
            <a:r>
              <a:rPr lang="en-US" altLang="zh-CN" sz="1600" dirty="0"/>
              <a:t>::</a:t>
            </a:r>
            <a:r>
              <a:rPr lang="en-US" altLang="zh-CN" sz="1600" dirty="0" err="1"/>
              <a:t>MainWindow</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ui</a:t>
            </a:r>
            <a:r>
              <a:rPr lang="en-US" altLang="zh-CN" sz="1600" dirty="0"/>
              <a:t>-&gt;</a:t>
            </a:r>
            <a:r>
              <a:rPr lang="en-US" altLang="zh-CN" sz="1600" dirty="0" err="1"/>
              <a:t>setupUi</a:t>
            </a:r>
            <a:r>
              <a:rPr lang="en-US" altLang="zh-CN" sz="1600" dirty="0"/>
              <a:t>(this);</a:t>
            </a:r>
            <a:endParaRPr lang="zh-CN" altLang="zh-CN" sz="1600" dirty="0"/>
          </a:p>
          <a:p>
            <a:r>
              <a:rPr lang="en-US" altLang="zh-CN" sz="1600" dirty="0"/>
              <a:t>   </a:t>
            </a:r>
            <a:r>
              <a:rPr lang="en-US" altLang="zh-CN" sz="1600" b="1" dirty="0"/>
              <a:t> </a:t>
            </a:r>
            <a:r>
              <a:rPr lang="en-US" altLang="zh-CN" sz="1600" b="1" dirty="0" err="1"/>
              <a:t>initMainWindow</a:t>
            </a:r>
            <a:r>
              <a:rPr lang="en-US" altLang="zh-CN" sz="1600" b="1" dirty="0"/>
              <a:t>();</a:t>
            </a:r>
            <a:endParaRPr lang="zh-CN" altLang="zh-CN" sz="1600" dirty="0"/>
          </a:p>
          <a:p>
            <a:r>
              <a:rPr lang="en-US" altLang="zh-CN" sz="1600" dirty="0" smtClean="0"/>
              <a:t>}</a:t>
            </a:r>
          </a:p>
        </p:txBody>
      </p:sp>
      <p:sp>
        <p:nvSpPr>
          <p:cNvPr id="5" name="矩形 4"/>
          <p:cNvSpPr/>
          <p:nvPr/>
        </p:nvSpPr>
        <p:spPr>
          <a:xfrm>
            <a:off x="1272041" y="3218581"/>
            <a:ext cx="4208909" cy="369332"/>
          </a:xfrm>
          <a:prstGeom prst="rect">
            <a:avLst/>
          </a:prstGeom>
        </p:spPr>
        <p:txBody>
          <a:bodyPr wrap="none">
            <a:spAutoFit/>
          </a:bodyPr>
          <a:lstStyle/>
          <a:p>
            <a:r>
              <a:rPr lang="zh-CN" altLang="zh-CN" sz="1800" dirty="0"/>
              <a:t>初始化方法</a:t>
            </a:r>
            <a:r>
              <a:rPr lang="en-US" altLang="zh-CN" sz="1800" dirty="0" err="1"/>
              <a:t>initMainWindow</a:t>
            </a:r>
            <a:r>
              <a:rPr lang="en-US" altLang="zh-CN" sz="1800" dirty="0"/>
              <a:t>()</a:t>
            </a:r>
            <a:r>
              <a:rPr lang="zh-CN" altLang="zh-CN" sz="1800" dirty="0"/>
              <a:t>的代码为：</a:t>
            </a:r>
          </a:p>
        </p:txBody>
      </p:sp>
      <p:sp>
        <p:nvSpPr>
          <p:cNvPr id="6" name="圆角矩形 5"/>
          <p:cNvSpPr/>
          <p:nvPr/>
        </p:nvSpPr>
        <p:spPr>
          <a:xfrm>
            <a:off x="1414544" y="3587913"/>
            <a:ext cx="9166369" cy="3484305"/>
          </a:xfrm>
          <a:prstGeom prst="roundRect">
            <a:avLst>
              <a:gd name="adj" fmla="val 7462"/>
            </a:avLst>
          </a:prstGeom>
          <a:solidFill>
            <a:srgbClr val="DDDDDD"/>
          </a:solidFill>
        </p:spPr>
        <p:txBody>
          <a:bodyPr wrap="square">
            <a:spAutoFit/>
          </a:bodyPr>
          <a:lstStyle/>
          <a:p>
            <a:r>
              <a:rPr lang="en-US" altLang="zh-CN" sz="1600" dirty="0"/>
              <a:t>void </a:t>
            </a:r>
            <a:r>
              <a:rPr lang="en-US" altLang="zh-CN" sz="1600" dirty="0" err="1"/>
              <a:t>MainWindow</a:t>
            </a:r>
            <a:r>
              <a:rPr lang="en-US" altLang="zh-CN" sz="1600" dirty="0"/>
              <a:t>::</a:t>
            </a:r>
            <a:r>
              <a:rPr lang="en-US" altLang="zh-CN" sz="1600" dirty="0" err="1"/>
              <a:t>initMainWindow</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QString</a:t>
            </a:r>
            <a:r>
              <a:rPr lang="en-US" altLang="zh-CN" sz="1600" dirty="0"/>
              <a:t> </a:t>
            </a:r>
            <a:r>
              <a:rPr lang="en-US" altLang="zh-CN" sz="1600" dirty="0" err="1"/>
              <a:t>imgPath</a:t>
            </a:r>
            <a:r>
              <a:rPr lang="en-US" altLang="zh-CN" sz="1600" dirty="0"/>
              <a:t> = "ladydiver.jpg";				</a:t>
            </a:r>
            <a:r>
              <a:rPr lang="en-US" altLang="zh-CN" sz="1600" dirty="0" smtClean="0"/>
              <a:t>//</a:t>
            </a:r>
            <a:r>
              <a:rPr lang="zh-CN" altLang="zh-CN" sz="1600" dirty="0"/>
              <a:t>路径中不能含中文字符</a:t>
            </a:r>
          </a:p>
          <a:p>
            <a:r>
              <a:rPr lang="en-US" altLang="zh-CN" sz="1600" dirty="0"/>
              <a:t>    Mat </a:t>
            </a:r>
            <a:r>
              <a:rPr lang="en-US" altLang="zh-CN" sz="1600" dirty="0" err="1"/>
              <a:t>imgData</a:t>
            </a:r>
            <a:r>
              <a:rPr lang="en-US" altLang="zh-CN" sz="1600" dirty="0"/>
              <a:t> = </a:t>
            </a:r>
            <a:r>
              <a:rPr lang="en-US" altLang="zh-CN" sz="1600" dirty="0" err="1"/>
              <a:t>imread</a:t>
            </a:r>
            <a:r>
              <a:rPr lang="en-US" altLang="zh-CN" sz="1600" dirty="0"/>
              <a:t>(imgPath.toLatin1().data());	</a:t>
            </a:r>
            <a:r>
              <a:rPr lang="en-US" altLang="zh-CN" sz="1600" dirty="0" smtClean="0"/>
              <a:t>		//</a:t>
            </a:r>
            <a:r>
              <a:rPr lang="zh-CN" altLang="zh-CN" sz="1600" dirty="0"/>
              <a:t>读取图像数据</a:t>
            </a:r>
          </a:p>
          <a:p>
            <a:r>
              <a:rPr lang="en-US" altLang="zh-CN" sz="1600" dirty="0"/>
              <a:t>    </a:t>
            </a:r>
            <a:r>
              <a:rPr lang="en-US" altLang="zh-CN" sz="1600" dirty="0" err="1"/>
              <a:t>cvtColor</a:t>
            </a:r>
            <a:r>
              <a:rPr lang="en-US" altLang="zh-CN" sz="1600" dirty="0"/>
              <a:t>(</a:t>
            </a:r>
            <a:r>
              <a:rPr lang="en-US" altLang="zh-CN" sz="1600" dirty="0" err="1"/>
              <a:t>imgData</a:t>
            </a:r>
            <a:r>
              <a:rPr lang="en-US" altLang="zh-CN" sz="1600" dirty="0"/>
              <a:t>, </a:t>
            </a:r>
            <a:r>
              <a:rPr lang="en-US" altLang="zh-CN" sz="1600" dirty="0" err="1"/>
              <a:t>imgData</a:t>
            </a:r>
            <a:r>
              <a:rPr lang="en-US" altLang="zh-CN" sz="1600" dirty="0"/>
              <a:t>, COLOR_BGR2RGB);			//</a:t>
            </a:r>
            <a:r>
              <a:rPr lang="zh-CN" altLang="zh-CN" sz="1600" dirty="0"/>
              <a:t>图像格式转换</a:t>
            </a:r>
          </a:p>
          <a:p>
            <a:r>
              <a:rPr lang="en-US" altLang="zh-CN" sz="1600" dirty="0"/>
              <a:t>    </a:t>
            </a:r>
            <a:r>
              <a:rPr lang="en-US" altLang="zh-CN" sz="1600" dirty="0" err="1"/>
              <a:t>myImg</a:t>
            </a:r>
            <a:r>
              <a:rPr lang="en-US" altLang="zh-CN" sz="1600" dirty="0"/>
              <a:t> = </a:t>
            </a:r>
            <a:r>
              <a:rPr lang="en-US" altLang="zh-CN" sz="1600" dirty="0" err="1"/>
              <a:t>imgData</a:t>
            </a:r>
            <a:r>
              <a:rPr lang="en-US" altLang="zh-CN" sz="1600" dirty="0"/>
              <a:t>;</a:t>
            </a:r>
            <a:endParaRPr lang="zh-CN" altLang="zh-CN" sz="1600" dirty="0"/>
          </a:p>
          <a:p>
            <a:r>
              <a:rPr lang="en-US" altLang="zh-CN" sz="1600" dirty="0"/>
              <a:t>    </a:t>
            </a:r>
            <a:r>
              <a:rPr lang="en-US" altLang="zh-CN" sz="1600" dirty="0" err="1"/>
              <a:t>myBlurQImg</a:t>
            </a:r>
            <a:r>
              <a:rPr lang="en-US" altLang="zh-CN" sz="1600" dirty="0"/>
              <a:t> = </a:t>
            </a:r>
            <a:r>
              <a:rPr lang="en-US" altLang="zh-CN" sz="1600" dirty="0" err="1"/>
              <a:t>QImage</a:t>
            </a:r>
            <a:r>
              <a:rPr lang="en-US" altLang="zh-CN" sz="1600" dirty="0"/>
              <a:t>((</a:t>
            </a:r>
            <a:r>
              <a:rPr lang="en-US" altLang="zh-CN" sz="1600" dirty="0" err="1"/>
              <a:t>const</a:t>
            </a:r>
            <a:r>
              <a:rPr lang="en-US" altLang="zh-CN" sz="1600" dirty="0"/>
              <a:t> unsigned char*)(</a:t>
            </a:r>
            <a:r>
              <a:rPr lang="en-US" altLang="zh-CN" sz="1600" dirty="0" err="1"/>
              <a:t>imgData.data</a:t>
            </a:r>
            <a:r>
              <a:rPr lang="en-US" altLang="zh-CN" sz="1600" dirty="0"/>
              <a:t>), </a:t>
            </a:r>
            <a:r>
              <a:rPr lang="en-US" altLang="zh-CN" sz="1600" dirty="0" err="1"/>
              <a:t>imgData.cols</a:t>
            </a:r>
            <a:r>
              <a:rPr lang="en-US" altLang="zh-CN" sz="1600" dirty="0"/>
              <a:t>, </a:t>
            </a:r>
            <a:r>
              <a:rPr lang="en-US" altLang="zh-CN" sz="1600" dirty="0" err="1"/>
              <a:t>imgData.rows</a:t>
            </a:r>
            <a:r>
              <a:rPr lang="en-US" altLang="zh-CN" sz="1600" dirty="0"/>
              <a:t>, </a:t>
            </a:r>
            <a:r>
              <a:rPr lang="en-US" altLang="zh-CN" sz="1600" dirty="0" err="1"/>
              <a:t>QImage</a:t>
            </a:r>
            <a:r>
              <a:rPr lang="en-US" altLang="zh-CN" sz="1600" dirty="0"/>
              <a:t>::Format_RGB888);</a:t>
            </a:r>
            <a:endParaRPr lang="zh-CN" altLang="zh-CN" sz="1600" dirty="0"/>
          </a:p>
          <a:p>
            <a:r>
              <a:rPr lang="en-US" altLang="zh-CN" sz="1600" dirty="0"/>
              <a:t>    </a:t>
            </a:r>
            <a:r>
              <a:rPr lang="en-US" altLang="zh-CN" sz="1600" dirty="0" err="1"/>
              <a:t>myGaussianQImg</a:t>
            </a:r>
            <a:r>
              <a:rPr lang="en-US" altLang="zh-CN" sz="1600" dirty="0"/>
              <a:t> = </a:t>
            </a:r>
            <a:r>
              <a:rPr lang="en-US" altLang="zh-CN" sz="1600" dirty="0" err="1"/>
              <a:t>myBlurQImg</a:t>
            </a:r>
            <a:r>
              <a:rPr lang="en-US" altLang="zh-CN" sz="1600" dirty="0"/>
              <a:t>;</a:t>
            </a:r>
            <a:endParaRPr lang="zh-CN" altLang="zh-CN" sz="1600" dirty="0"/>
          </a:p>
          <a:p>
            <a:r>
              <a:rPr lang="en-US" altLang="zh-CN" sz="1600" dirty="0"/>
              <a:t>    </a:t>
            </a:r>
            <a:r>
              <a:rPr lang="en-US" altLang="zh-CN" sz="1600" dirty="0" err="1"/>
              <a:t>myMedianQImg</a:t>
            </a:r>
            <a:r>
              <a:rPr lang="en-US" altLang="zh-CN" sz="1600" dirty="0"/>
              <a:t> = </a:t>
            </a:r>
            <a:r>
              <a:rPr lang="en-US" altLang="zh-CN" sz="1600" dirty="0" err="1"/>
              <a:t>myBlurQImg</a:t>
            </a:r>
            <a:r>
              <a:rPr lang="en-US" altLang="zh-CN" sz="1600" dirty="0"/>
              <a:t>;</a:t>
            </a:r>
            <a:endParaRPr lang="zh-CN" altLang="zh-CN" sz="1600" dirty="0"/>
          </a:p>
          <a:p>
            <a:r>
              <a:rPr lang="en-US" altLang="zh-CN" sz="1600" dirty="0"/>
              <a:t>    </a:t>
            </a:r>
            <a:r>
              <a:rPr lang="en-US" altLang="zh-CN" sz="1600" dirty="0" err="1"/>
              <a:t>myBilateralQImg</a:t>
            </a:r>
            <a:r>
              <a:rPr lang="en-US" altLang="zh-CN" sz="1600" dirty="0"/>
              <a:t> = </a:t>
            </a:r>
            <a:r>
              <a:rPr lang="en-US" altLang="zh-CN" sz="1600" dirty="0" err="1"/>
              <a:t>myBlurQImg</a:t>
            </a:r>
            <a:r>
              <a:rPr lang="en-US" altLang="zh-CN" sz="1600" dirty="0"/>
              <a:t>;				</a:t>
            </a:r>
            <a:r>
              <a:rPr lang="en-US" altLang="zh-CN" sz="1600" dirty="0" smtClean="0"/>
              <a:t>//(</a:t>
            </a:r>
            <a:r>
              <a:rPr lang="en-US" altLang="zh-CN" sz="1600" dirty="0"/>
              <a:t>a)</a:t>
            </a:r>
            <a:endParaRPr lang="zh-CN" altLang="zh-CN" sz="1600" dirty="0"/>
          </a:p>
          <a:p>
            <a:r>
              <a:rPr lang="en-US" altLang="zh-CN" sz="1600" dirty="0"/>
              <a:t>    </a:t>
            </a:r>
            <a:r>
              <a:rPr lang="en-US" altLang="zh-CN" sz="1600" dirty="0" err="1"/>
              <a:t>imgShow</a:t>
            </a:r>
            <a:r>
              <a:rPr lang="en-US" altLang="zh-CN" sz="1600" dirty="0"/>
              <a:t>();</a:t>
            </a:r>
            <a:endParaRPr lang="zh-CN" altLang="zh-CN" sz="1600" dirty="0"/>
          </a:p>
          <a:p>
            <a:r>
              <a:rPr lang="en-US" altLang="zh-CN" sz="1600" dirty="0"/>
              <a:t>}</a:t>
            </a:r>
            <a:endParaRPr lang="zh-CN" altLang="zh-CN" sz="1600" dirty="0"/>
          </a:p>
        </p:txBody>
      </p:sp>
    </p:spTree>
    <p:extLst>
      <p:ext uri="{BB962C8B-B14F-4D97-AF65-F5344CB8AC3E}">
        <p14:creationId xmlns:p14="http://schemas.microsoft.com/office/powerpoint/2010/main" val="254040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3" name="TextBox 2"/>
          <p:cNvSpPr txBox="1"/>
          <p:nvPr/>
        </p:nvSpPr>
        <p:spPr>
          <a:xfrm>
            <a:off x="878774" y="961901"/>
            <a:ext cx="10153403" cy="1138773"/>
          </a:xfrm>
          <a:prstGeom prst="rect">
            <a:avLst/>
          </a:prstGeom>
          <a:noFill/>
        </p:spPr>
        <p:txBody>
          <a:bodyPr wrap="square" rtlCol="0">
            <a:spAutoFit/>
          </a:bodyPr>
          <a:lstStyle/>
          <a:p>
            <a:pPr indent="450850"/>
            <a:r>
              <a:rPr lang="zh-CN" altLang="zh-CN" dirty="0"/>
              <a:t>其中，</a:t>
            </a:r>
          </a:p>
          <a:p>
            <a:pPr indent="450850"/>
            <a:r>
              <a:rPr lang="en-US" altLang="zh-CN" b="1" dirty="0"/>
              <a:t>(a) ... </a:t>
            </a:r>
            <a:r>
              <a:rPr lang="en-US" altLang="zh-CN" b="1" dirty="0" err="1"/>
              <a:t>myBilateralQImg</a:t>
            </a:r>
            <a:r>
              <a:rPr lang="en-US" altLang="zh-CN" b="1" dirty="0"/>
              <a:t> = </a:t>
            </a:r>
            <a:r>
              <a:rPr lang="en-US" altLang="zh-CN" b="1" dirty="0" err="1"/>
              <a:t>myBlurQImg</a:t>
            </a:r>
            <a:r>
              <a:rPr lang="en-US" altLang="zh-CN" b="1" dirty="0"/>
              <a:t>;</a:t>
            </a:r>
            <a:r>
              <a:rPr lang="zh-CN" altLang="zh-CN" b="1" dirty="0"/>
              <a:t>：</a:t>
            </a:r>
            <a:r>
              <a:rPr lang="zh-CN" altLang="zh-CN" dirty="0"/>
              <a:t>由于本例要将</a:t>
            </a:r>
            <a:r>
              <a:rPr lang="en-US" altLang="zh-CN" dirty="0"/>
              <a:t>4</a:t>
            </a:r>
            <a:r>
              <a:rPr lang="zh-CN" altLang="zh-CN" dirty="0"/>
              <a:t>种不同滤波算法处理的结果图片同时展现在同一个界面上，故这里用</a:t>
            </a:r>
            <a:r>
              <a:rPr lang="en-US" altLang="zh-CN" dirty="0"/>
              <a:t>4</a:t>
            </a:r>
            <a:r>
              <a:rPr lang="zh-CN" altLang="zh-CN" dirty="0"/>
              <a:t>个</a:t>
            </a:r>
            <a:r>
              <a:rPr lang="en-US" altLang="zh-CN" dirty="0" err="1"/>
              <a:t>QImage</a:t>
            </a:r>
            <a:r>
              <a:rPr lang="zh-CN" altLang="zh-CN" dirty="0"/>
              <a:t>类型的全局变量分别保存处理结果。相应地，显示图片的</a:t>
            </a:r>
            <a:r>
              <a:rPr lang="en-US" altLang="zh-CN" dirty="0" err="1"/>
              <a:t>imgShow</a:t>
            </a:r>
            <a:r>
              <a:rPr lang="en-US" altLang="zh-CN" dirty="0"/>
              <a:t>()</a:t>
            </a:r>
            <a:r>
              <a:rPr lang="zh-CN" altLang="zh-CN" dirty="0"/>
              <a:t>方法中也有</a:t>
            </a:r>
            <a:r>
              <a:rPr lang="en-US" altLang="zh-CN" dirty="0"/>
              <a:t>4</a:t>
            </a:r>
            <a:r>
              <a:rPr lang="zh-CN" altLang="zh-CN" dirty="0"/>
              <a:t>句，初始时在界面上显示</a:t>
            </a:r>
            <a:r>
              <a:rPr lang="en-US" altLang="zh-CN" dirty="0"/>
              <a:t>4</a:t>
            </a:r>
            <a:r>
              <a:rPr lang="zh-CN" altLang="zh-CN" dirty="0"/>
              <a:t>张一模一样的原图，以便后面比较呈现</a:t>
            </a:r>
            <a:r>
              <a:rPr lang="en-US" altLang="zh-CN" dirty="0"/>
              <a:t>4</a:t>
            </a:r>
            <a:r>
              <a:rPr lang="zh-CN" altLang="zh-CN" dirty="0"/>
              <a:t>种不同滤波算法的不同效果</a:t>
            </a:r>
            <a:r>
              <a:rPr lang="zh-CN" altLang="zh-CN" dirty="0" smtClean="0"/>
              <a:t>：</a:t>
            </a:r>
            <a:endParaRPr lang="zh-CN" altLang="zh-CN" dirty="0"/>
          </a:p>
        </p:txBody>
      </p:sp>
      <p:sp>
        <p:nvSpPr>
          <p:cNvPr id="4" name="TextBox 3"/>
          <p:cNvSpPr txBox="1"/>
          <p:nvPr/>
        </p:nvSpPr>
        <p:spPr>
          <a:xfrm>
            <a:off x="1460665" y="2185060"/>
            <a:ext cx="8740239" cy="3113663"/>
          </a:xfrm>
          <a:prstGeom prst="roundRect">
            <a:avLst>
              <a:gd name="adj" fmla="val 8364"/>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blurViewLabel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myBlurQImg.scaled</a:t>
            </a:r>
            <a:r>
              <a:rPr lang="en-US" altLang="zh-CN" dirty="0"/>
              <a:t>(</a:t>
            </a:r>
            <a:r>
              <a:rPr lang="en-US" altLang="zh-CN" dirty="0" err="1"/>
              <a:t>ui</a:t>
            </a:r>
            <a:r>
              <a:rPr lang="en-US" altLang="zh-CN" dirty="0"/>
              <a:t>-&gt; </a:t>
            </a:r>
            <a:r>
              <a:rPr lang="en-US" altLang="zh-CN" dirty="0" err="1"/>
              <a:t>blurViewLabel</a:t>
            </a:r>
            <a:r>
              <a:rPr lang="en-US" altLang="zh-CN" dirty="0"/>
              <a:t>-&gt;size(),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显示均值滤波图</a:t>
            </a:r>
          </a:p>
          <a:p>
            <a:r>
              <a:rPr lang="en-US" altLang="zh-CN" dirty="0"/>
              <a:t>    </a:t>
            </a:r>
            <a:r>
              <a:rPr lang="en-US" altLang="zh-CN" dirty="0" err="1"/>
              <a:t>ui</a:t>
            </a:r>
            <a:r>
              <a:rPr lang="en-US" altLang="zh-CN" dirty="0"/>
              <a:t>-&gt;</a:t>
            </a:r>
            <a:r>
              <a:rPr lang="en-US" altLang="zh-CN" dirty="0" err="1"/>
              <a:t>gaussianViewLabel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myGaussianQImg.scaled</a:t>
            </a:r>
            <a:r>
              <a:rPr lang="en-US" altLang="zh-CN" dirty="0"/>
              <a:t> (</a:t>
            </a:r>
            <a:r>
              <a:rPr lang="en-US" altLang="zh-CN" dirty="0" err="1"/>
              <a:t>ui</a:t>
            </a:r>
            <a:r>
              <a:rPr lang="en-US" altLang="zh-CN" dirty="0"/>
              <a:t>-&gt;</a:t>
            </a:r>
            <a:r>
              <a:rPr lang="en-US" altLang="zh-CN" dirty="0" err="1"/>
              <a:t>gaussianViewLabel</a:t>
            </a:r>
            <a:r>
              <a:rPr lang="en-US" altLang="zh-CN" dirty="0"/>
              <a:t>-&gt;size(),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显示高斯滤波图</a:t>
            </a:r>
          </a:p>
          <a:p>
            <a:r>
              <a:rPr lang="en-US" altLang="zh-CN" dirty="0"/>
              <a:t>    </a:t>
            </a:r>
            <a:r>
              <a:rPr lang="en-US" altLang="zh-CN" dirty="0" err="1"/>
              <a:t>ui</a:t>
            </a:r>
            <a:r>
              <a:rPr lang="en-US" altLang="zh-CN" dirty="0"/>
              <a:t>-&gt;</a:t>
            </a:r>
            <a:r>
              <a:rPr lang="en-US" altLang="zh-CN" dirty="0" err="1"/>
              <a:t>medianViewLabel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myMedianQImg.scaled</a:t>
            </a:r>
            <a:r>
              <a:rPr lang="en-US" altLang="zh-CN" dirty="0"/>
              <a:t> (</a:t>
            </a:r>
            <a:r>
              <a:rPr lang="en-US" altLang="zh-CN" dirty="0" err="1"/>
              <a:t>ui</a:t>
            </a:r>
            <a:r>
              <a:rPr lang="en-US" altLang="zh-CN" dirty="0"/>
              <a:t>-&gt;</a:t>
            </a:r>
            <a:r>
              <a:rPr lang="en-US" altLang="zh-CN" dirty="0" err="1"/>
              <a:t>medianViewLabel</a:t>
            </a:r>
            <a:r>
              <a:rPr lang="en-US" altLang="zh-CN" dirty="0"/>
              <a:t>-&gt;size(),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显示中值滤波图</a:t>
            </a:r>
          </a:p>
          <a:p>
            <a:r>
              <a:rPr lang="en-US" altLang="zh-CN" dirty="0"/>
              <a:t>    </a:t>
            </a:r>
            <a:r>
              <a:rPr lang="en-US" altLang="zh-CN" dirty="0" err="1"/>
              <a:t>ui</a:t>
            </a:r>
            <a:r>
              <a:rPr lang="en-US" altLang="zh-CN" dirty="0"/>
              <a:t>-&gt;</a:t>
            </a:r>
            <a:r>
              <a:rPr lang="en-US" altLang="zh-CN" dirty="0" err="1"/>
              <a:t>bilateralViewLabel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myBilateralQImg</a:t>
            </a:r>
            <a:r>
              <a:rPr lang="en-US" altLang="zh-CN" dirty="0"/>
              <a:t>. scaled(</a:t>
            </a:r>
            <a:r>
              <a:rPr lang="en-US" altLang="zh-CN" dirty="0" err="1"/>
              <a:t>ui</a:t>
            </a:r>
            <a:r>
              <a:rPr lang="en-US" altLang="zh-CN" dirty="0"/>
              <a:t>-&gt;</a:t>
            </a:r>
            <a:r>
              <a:rPr lang="en-US" altLang="zh-CN" dirty="0" err="1"/>
              <a:t>bilateralViewLabel</a:t>
            </a:r>
            <a:r>
              <a:rPr lang="en-US" altLang="zh-CN" dirty="0"/>
              <a:t>-&gt;size(), </a:t>
            </a:r>
            <a:r>
              <a:rPr lang="en-US" altLang="zh-CN" dirty="0" err="1"/>
              <a:t>Qt</a:t>
            </a:r>
            <a:r>
              <a:rPr lang="en-US" altLang="zh-CN" dirty="0"/>
              <a:t>::</a:t>
            </a:r>
            <a:r>
              <a:rPr lang="en-US" altLang="zh-CN" dirty="0" err="1"/>
              <a:t>KeepAspectRatio</a:t>
            </a:r>
            <a:r>
              <a:rPr lang="en-US" altLang="zh-CN" dirty="0"/>
              <a:t>)));		//</a:t>
            </a:r>
            <a:r>
              <a:rPr lang="zh-CN" altLang="zh-CN" dirty="0"/>
              <a:t>显示双边滤波图</a:t>
            </a:r>
          </a:p>
          <a:p>
            <a:r>
              <a:rPr lang="en-US" altLang="zh-CN" dirty="0" smtClean="0"/>
              <a:t>}</a:t>
            </a:r>
          </a:p>
        </p:txBody>
      </p:sp>
    </p:spTree>
    <p:extLst>
      <p:ext uri="{BB962C8B-B14F-4D97-AF65-F5344CB8AC3E}">
        <p14:creationId xmlns:p14="http://schemas.microsoft.com/office/powerpoint/2010/main" val="2210785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4</a:t>
            </a:r>
            <a:r>
              <a:rPr lang="zh-CN" altLang="zh-CN" sz="2400" b="1" dirty="0"/>
              <a:t>．平滑滤波功能</a:t>
            </a:r>
          </a:p>
        </p:txBody>
      </p:sp>
      <p:sp>
        <p:nvSpPr>
          <p:cNvPr id="3" name="TextBox 2"/>
          <p:cNvSpPr txBox="1"/>
          <p:nvPr/>
        </p:nvSpPr>
        <p:spPr>
          <a:xfrm>
            <a:off x="938151" y="1021278"/>
            <a:ext cx="10177153" cy="1138773"/>
          </a:xfrm>
          <a:prstGeom prst="rect">
            <a:avLst/>
          </a:prstGeom>
          <a:noFill/>
        </p:spPr>
        <p:txBody>
          <a:bodyPr wrap="square" rtlCol="0">
            <a:spAutoFit/>
          </a:bodyPr>
          <a:lstStyle/>
          <a:p>
            <a:pPr indent="450850"/>
            <a:r>
              <a:rPr lang="zh-CN" altLang="zh-CN" dirty="0"/>
              <a:t>平滑滤波功能写在</a:t>
            </a:r>
            <a:r>
              <a:rPr lang="en-US" altLang="zh-CN" dirty="0" err="1"/>
              <a:t>imgProc</a:t>
            </a:r>
            <a:r>
              <a:rPr lang="en-US" altLang="zh-CN" dirty="0"/>
              <a:t>()</a:t>
            </a:r>
            <a:r>
              <a:rPr lang="zh-CN" altLang="zh-CN" dirty="0"/>
              <a:t>方法中，该方法接收</a:t>
            </a:r>
            <a:r>
              <a:rPr lang="en-US" altLang="zh-CN" dirty="0"/>
              <a:t>1</a:t>
            </a:r>
            <a:r>
              <a:rPr lang="zh-CN" altLang="zh-CN" dirty="0"/>
              <a:t>个参数，表示算法所用到的矩阵核加权系数，实现代码</a:t>
            </a:r>
            <a:r>
              <a:rPr lang="zh-CN" altLang="zh-CN" dirty="0" smtClean="0"/>
              <a:t>为</a:t>
            </a:r>
            <a:r>
              <a:rPr lang="zh-CN" altLang="en-US" dirty="0" smtClean="0"/>
              <a:t>。</a:t>
            </a:r>
            <a:endParaRPr lang="zh-CN" altLang="zh-CN" dirty="0"/>
          </a:p>
          <a:p>
            <a:pPr indent="450850"/>
            <a:r>
              <a:rPr lang="zh-CN" altLang="zh-CN" dirty="0"/>
              <a:t>为使界面上的滑条响应用户操作，当用户拖动或单击滑条能实时地呈现以不同核加权系数运算处理出的图像效果，还要编写事件过程代码如下</a:t>
            </a:r>
            <a:r>
              <a:rPr lang="zh-CN" altLang="zh-CN" dirty="0" smtClean="0"/>
              <a:t>：</a:t>
            </a:r>
            <a:endParaRPr lang="zh-CN" altLang="zh-CN" dirty="0"/>
          </a:p>
        </p:txBody>
      </p:sp>
      <p:sp>
        <p:nvSpPr>
          <p:cNvPr id="4" name="TextBox 3"/>
          <p:cNvSpPr txBox="1"/>
          <p:nvPr/>
        </p:nvSpPr>
        <p:spPr>
          <a:xfrm>
            <a:off x="1579418" y="2339439"/>
            <a:ext cx="8906494" cy="2707124"/>
          </a:xfrm>
          <a:prstGeom prst="roundRect">
            <a:avLst>
              <a:gd name="adj" fmla="val 9648"/>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on_kernelVerticalSlider_sliderMoved</a:t>
            </a:r>
            <a:r>
              <a:rPr lang="en-US" altLang="zh-CN" dirty="0"/>
              <a:t>(</a:t>
            </a:r>
            <a:r>
              <a:rPr lang="en-US" altLang="zh-CN" dirty="0" err="1"/>
              <a:t>int</a:t>
            </a:r>
            <a:r>
              <a:rPr lang="en-US" altLang="zh-CN" dirty="0"/>
              <a:t> position)</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(position);</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on_kernelVerticalSlider_valueChanged</a:t>
            </a:r>
            <a:r>
              <a:rPr lang="en-US" altLang="zh-CN" dirty="0"/>
              <a:t>(</a:t>
            </a:r>
            <a:r>
              <a:rPr lang="en-US" altLang="zh-CN" dirty="0" err="1"/>
              <a:t>int</a:t>
            </a:r>
            <a:r>
              <a:rPr lang="en-US" altLang="zh-CN" dirty="0"/>
              <a:t> value)</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(value);</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74537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4</a:t>
            </a:r>
            <a:r>
              <a:rPr lang="zh-CN" altLang="zh-CN" sz="2400" b="1" dirty="0"/>
              <a:t>．平滑滤波功能</a:t>
            </a:r>
          </a:p>
        </p:txBody>
      </p:sp>
      <p:sp>
        <p:nvSpPr>
          <p:cNvPr id="3" name="TextBox 2"/>
          <p:cNvSpPr txBox="1"/>
          <p:nvPr/>
        </p:nvSpPr>
        <p:spPr>
          <a:xfrm>
            <a:off x="878774" y="973777"/>
            <a:ext cx="10236530" cy="353943"/>
          </a:xfrm>
          <a:prstGeom prst="rect">
            <a:avLst/>
          </a:prstGeom>
          <a:noFill/>
        </p:spPr>
        <p:txBody>
          <a:bodyPr wrap="square" rtlCol="0">
            <a:spAutoFit/>
          </a:bodyPr>
          <a:lstStyle/>
          <a:p>
            <a:r>
              <a:rPr lang="zh-CN" altLang="zh-CN" dirty="0"/>
              <a:t>程序支持用户选择指定不同算法处理得到的结果图像存盘，编写“另存为</a:t>
            </a:r>
            <a:r>
              <a:rPr lang="en-US" altLang="zh-CN" dirty="0"/>
              <a:t>...</a:t>
            </a:r>
            <a:r>
              <a:rPr lang="zh-CN" altLang="zh-CN" dirty="0"/>
              <a:t>”按钮的事件过程代码如下</a:t>
            </a:r>
            <a:r>
              <a:rPr lang="zh-CN" altLang="zh-CN" dirty="0" smtClean="0"/>
              <a:t>：</a:t>
            </a:r>
            <a:endParaRPr lang="zh-CN" altLang="zh-CN" dirty="0"/>
          </a:p>
        </p:txBody>
      </p:sp>
      <p:sp>
        <p:nvSpPr>
          <p:cNvPr id="4" name="TextBox 3"/>
          <p:cNvSpPr txBox="1"/>
          <p:nvPr/>
        </p:nvSpPr>
        <p:spPr>
          <a:xfrm>
            <a:off x="1318161" y="1484416"/>
            <a:ext cx="8728364" cy="3594616"/>
          </a:xfrm>
          <a:prstGeom prst="roundRect">
            <a:avLst>
              <a:gd name="adj" fmla="val 5233"/>
            </a:avLst>
          </a:prstGeom>
          <a:solidFill>
            <a:srgbClr val="DDDDDD"/>
          </a:solidFill>
          <a:ln>
            <a:noFill/>
          </a:ln>
        </p:spPr>
        <p:txBody>
          <a:bodyPr wrap="square" rtlCol="0">
            <a:spAutoFit/>
          </a:bodyPr>
          <a:lstStyle/>
          <a:p>
            <a:r>
              <a:rPr lang="en-US" altLang="zh-CN" dirty="0"/>
              <a:t>void </a:t>
            </a:r>
            <a:r>
              <a:rPr lang="en-US" altLang="zh-CN" dirty="0" err="1"/>
              <a:t>MainWindow</a:t>
            </a:r>
            <a:r>
              <a:rPr lang="en-US" altLang="zh-CN" dirty="0"/>
              <a:t>::</a:t>
            </a:r>
            <a:r>
              <a:rPr lang="en-US" altLang="zh-CN" dirty="0" err="1"/>
              <a:t>on_saveAsPushButton_clicked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filename = </a:t>
            </a:r>
            <a:r>
              <a:rPr lang="en-US" altLang="zh-CN" dirty="0" err="1"/>
              <a:t>QFileDialog</a:t>
            </a:r>
            <a:r>
              <a:rPr lang="en-US" altLang="zh-CN" dirty="0"/>
              <a:t>::</a:t>
            </a:r>
            <a:r>
              <a:rPr lang="en-US" altLang="zh-CN" dirty="0" err="1"/>
              <a:t>getSaveFileName</a:t>
            </a:r>
            <a:r>
              <a:rPr lang="en-US" altLang="zh-CN" dirty="0"/>
              <a:t>(this, </a:t>
            </a:r>
            <a:r>
              <a:rPr lang="en-US" altLang="zh-CN" dirty="0" err="1"/>
              <a:t>tr</a:t>
            </a:r>
            <a:r>
              <a:rPr lang="en-US" altLang="zh-CN" dirty="0"/>
              <a:t>("</a:t>
            </a:r>
            <a:r>
              <a:rPr lang="zh-CN" altLang="zh-CN" dirty="0"/>
              <a:t>保存图片</a:t>
            </a:r>
            <a:r>
              <a:rPr lang="en-US" altLang="zh-CN" dirty="0"/>
              <a:t>"), "</a:t>
            </a:r>
            <a:r>
              <a:rPr lang="en-US" altLang="zh-CN" dirty="0" err="1"/>
              <a:t>ladydiver_processed</a:t>
            </a:r>
            <a:r>
              <a:rPr lang="en-US" altLang="zh-CN" dirty="0"/>
              <a:t>", </a:t>
            </a:r>
            <a:r>
              <a:rPr lang="en-US" altLang="zh-CN" dirty="0" err="1"/>
              <a:t>tr</a:t>
            </a:r>
            <a:r>
              <a:rPr lang="en-US" altLang="zh-CN" dirty="0"/>
              <a:t>("</a:t>
            </a:r>
            <a:r>
              <a:rPr lang="zh-CN" altLang="zh-CN" dirty="0"/>
              <a:t>图像文件</a:t>
            </a:r>
            <a:r>
              <a:rPr lang="en-US" altLang="zh-CN" dirty="0"/>
              <a:t>(*.</a:t>
            </a:r>
            <a:r>
              <a:rPr lang="en-US" altLang="zh-CN" dirty="0" err="1"/>
              <a:t>png</a:t>
            </a:r>
            <a:r>
              <a:rPr lang="en-US" altLang="zh-CN" dirty="0"/>
              <a:t> *.jpg *.jpeg *.bmp)"));	</a:t>
            </a:r>
            <a:r>
              <a:rPr lang="en-US" altLang="zh-CN" dirty="0" smtClean="0"/>
              <a:t>		//</a:t>
            </a:r>
            <a:r>
              <a:rPr lang="zh-CN" altLang="zh-CN" dirty="0"/>
              <a:t>选择路径</a:t>
            </a:r>
          </a:p>
          <a:p>
            <a:r>
              <a:rPr lang="en-US" altLang="zh-CN" dirty="0"/>
              <a:t>    </a:t>
            </a:r>
            <a:r>
              <a:rPr lang="en-US" altLang="zh-CN" dirty="0" err="1"/>
              <a:t>QScreen</a:t>
            </a:r>
            <a:r>
              <a:rPr lang="en-US" altLang="zh-CN" dirty="0"/>
              <a:t> *screen = </a:t>
            </a:r>
            <a:r>
              <a:rPr lang="en-US" altLang="zh-CN" dirty="0" err="1"/>
              <a:t>QGuiApplication</a:t>
            </a:r>
            <a:r>
              <a:rPr lang="en-US" altLang="zh-CN" dirty="0"/>
              <a:t>::</a:t>
            </a:r>
            <a:r>
              <a:rPr lang="en-US" altLang="zh-CN" dirty="0" err="1"/>
              <a:t>primaryScreen</a:t>
            </a:r>
            <a:r>
              <a:rPr lang="en-US" altLang="zh-CN" dirty="0"/>
              <a:t>();</a:t>
            </a:r>
            <a:endParaRPr lang="zh-CN" altLang="zh-CN" dirty="0"/>
          </a:p>
          <a:p>
            <a:r>
              <a:rPr lang="en-US" altLang="zh-CN" dirty="0"/>
              <a:t>    if(</a:t>
            </a:r>
            <a:r>
              <a:rPr lang="en-US" altLang="zh-CN" dirty="0" err="1"/>
              <a:t>ui</a:t>
            </a:r>
            <a:r>
              <a:rPr lang="en-US" altLang="zh-CN" dirty="0"/>
              <a:t>-&gt;</a:t>
            </a:r>
            <a:r>
              <a:rPr lang="en-US" altLang="zh-CN" dirty="0" err="1"/>
              <a:t>blurRadioButton</a:t>
            </a:r>
            <a:r>
              <a:rPr lang="en-US" altLang="zh-CN" dirty="0"/>
              <a:t>-&gt;</a:t>
            </a:r>
            <a:r>
              <a:rPr lang="en-US" altLang="zh-CN" dirty="0" err="1"/>
              <a:t>isChecked</a:t>
            </a:r>
            <a:r>
              <a:rPr lang="en-US" altLang="zh-CN" dirty="0"/>
              <a:t>()) screen-&gt;</a:t>
            </a:r>
            <a:r>
              <a:rPr lang="en-US" altLang="zh-CN" dirty="0" err="1"/>
              <a:t>grabWindow</a:t>
            </a:r>
            <a:r>
              <a:rPr lang="en-US" altLang="zh-CN" dirty="0"/>
              <a:t>(</a:t>
            </a:r>
            <a:r>
              <a:rPr lang="en-US" altLang="zh-CN" dirty="0" err="1"/>
              <a:t>ui</a:t>
            </a:r>
            <a:r>
              <a:rPr lang="en-US" altLang="zh-CN" dirty="0"/>
              <a:t>-&gt;</a:t>
            </a:r>
            <a:r>
              <a:rPr lang="en-US" altLang="zh-CN" dirty="0" err="1"/>
              <a:t>blurViewLabel</a:t>
            </a:r>
            <a:r>
              <a:rPr lang="en-US" altLang="zh-CN" dirty="0"/>
              <a:t> </a:t>
            </a:r>
            <a:br>
              <a:rPr lang="en-US" altLang="zh-CN" dirty="0"/>
            </a:br>
            <a:r>
              <a:rPr lang="en-US" altLang="zh-CN" dirty="0"/>
              <a:t>-&gt;</a:t>
            </a:r>
            <a:r>
              <a:rPr lang="en-US" altLang="zh-CN" dirty="0" err="1"/>
              <a:t>winId</a:t>
            </a:r>
            <a:r>
              <a:rPr lang="en-US" altLang="zh-CN" dirty="0"/>
              <a:t>()).save(filename);					</a:t>
            </a:r>
            <a:r>
              <a:rPr lang="en-US" altLang="zh-CN" dirty="0" smtClean="0"/>
              <a:t>//(</a:t>
            </a:r>
            <a:r>
              <a:rPr lang="en-US" altLang="zh-CN" dirty="0"/>
              <a:t>a)</a:t>
            </a:r>
            <a:endParaRPr lang="zh-CN" altLang="zh-CN" dirty="0"/>
          </a:p>
          <a:p>
            <a:r>
              <a:rPr lang="en-US" altLang="zh-CN" dirty="0"/>
              <a:t>    if(</a:t>
            </a:r>
            <a:r>
              <a:rPr lang="en-US" altLang="zh-CN" dirty="0" err="1"/>
              <a:t>ui</a:t>
            </a:r>
            <a:r>
              <a:rPr lang="en-US" altLang="zh-CN" dirty="0"/>
              <a:t>-&gt;</a:t>
            </a:r>
            <a:r>
              <a:rPr lang="en-US" altLang="zh-CN" dirty="0" err="1"/>
              <a:t>gaussianRadioButton</a:t>
            </a:r>
            <a:r>
              <a:rPr lang="en-US" altLang="zh-CN" dirty="0"/>
              <a:t>-&gt;</a:t>
            </a:r>
            <a:r>
              <a:rPr lang="en-US" altLang="zh-CN" dirty="0" err="1"/>
              <a:t>isChecked</a:t>
            </a:r>
            <a:r>
              <a:rPr lang="en-US" altLang="zh-CN" dirty="0"/>
              <a:t>()) screen-&gt;</a:t>
            </a:r>
            <a:r>
              <a:rPr lang="en-US" altLang="zh-CN" dirty="0" err="1"/>
              <a:t>grabWindow</a:t>
            </a:r>
            <a:r>
              <a:rPr lang="en-US" altLang="zh-CN" dirty="0"/>
              <a:t>(</a:t>
            </a:r>
            <a:r>
              <a:rPr lang="en-US" altLang="zh-CN" dirty="0" err="1"/>
              <a:t>ui</a:t>
            </a:r>
            <a:r>
              <a:rPr lang="en-US" altLang="zh-CN" dirty="0"/>
              <a:t>-&gt;Gaussian </a:t>
            </a:r>
            <a:br>
              <a:rPr lang="en-US" altLang="zh-CN" dirty="0"/>
            </a:br>
            <a:r>
              <a:rPr lang="en-US" altLang="zh-CN" dirty="0" err="1"/>
              <a:t>ViewLabel</a:t>
            </a:r>
            <a:r>
              <a:rPr lang="en-US" altLang="zh-CN" dirty="0"/>
              <a:t>-&gt;</a:t>
            </a:r>
            <a:r>
              <a:rPr lang="en-US" altLang="zh-CN" dirty="0" err="1"/>
              <a:t>winId</a:t>
            </a:r>
            <a:r>
              <a:rPr lang="en-US" altLang="zh-CN" dirty="0"/>
              <a:t>()).save(filename);</a:t>
            </a:r>
            <a:endParaRPr lang="zh-CN" altLang="zh-CN" dirty="0"/>
          </a:p>
          <a:p>
            <a:r>
              <a:rPr lang="en-US" altLang="zh-CN" dirty="0"/>
              <a:t>    if(</a:t>
            </a:r>
            <a:r>
              <a:rPr lang="en-US" altLang="zh-CN" dirty="0" err="1"/>
              <a:t>ui</a:t>
            </a:r>
            <a:r>
              <a:rPr lang="en-US" altLang="zh-CN" dirty="0"/>
              <a:t>-&gt;</a:t>
            </a:r>
            <a:r>
              <a:rPr lang="en-US" altLang="zh-CN" dirty="0" err="1"/>
              <a:t>medianRadioButton</a:t>
            </a:r>
            <a:r>
              <a:rPr lang="en-US" altLang="zh-CN" dirty="0"/>
              <a:t>-&gt;</a:t>
            </a:r>
            <a:r>
              <a:rPr lang="en-US" altLang="zh-CN" dirty="0" err="1"/>
              <a:t>isChecked</a:t>
            </a:r>
            <a:r>
              <a:rPr lang="en-US" altLang="zh-CN" dirty="0"/>
              <a:t>()) screen-&gt;</a:t>
            </a:r>
            <a:r>
              <a:rPr lang="en-US" altLang="zh-CN" dirty="0" err="1"/>
              <a:t>grabWindow</a:t>
            </a:r>
            <a:r>
              <a:rPr lang="en-US" altLang="zh-CN" dirty="0"/>
              <a:t>(</a:t>
            </a:r>
            <a:r>
              <a:rPr lang="en-US" altLang="zh-CN" dirty="0" err="1"/>
              <a:t>ui</a:t>
            </a:r>
            <a:r>
              <a:rPr lang="en-US" altLang="zh-CN" dirty="0"/>
              <a:t>-&gt;</a:t>
            </a:r>
            <a:r>
              <a:rPr lang="en-US" altLang="zh-CN" dirty="0" err="1"/>
              <a:t>medianViewLabel</a:t>
            </a:r>
            <a:r>
              <a:rPr lang="en-US" altLang="zh-CN" dirty="0"/>
              <a:t> </a:t>
            </a:r>
            <a:br>
              <a:rPr lang="en-US" altLang="zh-CN" dirty="0"/>
            </a:br>
            <a:r>
              <a:rPr lang="en-US" altLang="zh-CN" dirty="0"/>
              <a:t>-&gt;</a:t>
            </a:r>
            <a:r>
              <a:rPr lang="en-US" altLang="zh-CN" dirty="0" err="1"/>
              <a:t>winId</a:t>
            </a:r>
            <a:r>
              <a:rPr lang="en-US" altLang="zh-CN" dirty="0"/>
              <a:t>()).save(filename);</a:t>
            </a:r>
            <a:endParaRPr lang="zh-CN" altLang="zh-CN" dirty="0"/>
          </a:p>
          <a:p>
            <a:r>
              <a:rPr lang="en-US" altLang="zh-CN" dirty="0"/>
              <a:t>    if(</a:t>
            </a:r>
            <a:r>
              <a:rPr lang="en-US" altLang="zh-CN" dirty="0" err="1"/>
              <a:t>ui</a:t>
            </a:r>
            <a:r>
              <a:rPr lang="en-US" altLang="zh-CN" dirty="0"/>
              <a:t>-&gt;</a:t>
            </a:r>
            <a:r>
              <a:rPr lang="en-US" altLang="zh-CN" dirty="0" err="1"/>
              <a:t>bilateralRadioButton</a:t>
            </a:r>
            <a:r>
              <a:rPr lang="en-US" altLang="zh-CN" dirty="0"/>
              <a:t>-&gt;</a:t>
            </a:r>
            <a:r>
              <a:rPr lang="en-US" altLang="zh-CN" dirty="0" err="1"/>
              <a:t>isChecked</a:t>
            </a:r>
            <a:r>
              <a:rPr lang="en-US" altLang="zh-CN" dirty="0"/>
              <a:t>()) screen-&gt;</a:t>
            </a:r>
            <a:r>
              <a:rPr lang="en-US" altLang="zh-CN" dirty="0" err="1"/>
              <a:t>grabWindow</a:t>
            </a:r>
            <a:r>
              <a:rPr lang="en-US" altLang="zh-CN" dirty="0"/>
              <a:t>(</a:t>
            </a:r>
            <a:r>
              <a:rPr lang="en-US" altLang="zh-CN" dirty="0" err="1"/>
              <a:t>ui</a:t>
            </a:r>
            <a:r>
              <a:rPr lang="en-US" altLang="zh-CN" dirty="0"/>
              <a:t>-&gt; </a:t>
            </a:r>
            <a:br>
              <a:rPr lang="en-US" altLang="zh-CN" dirty="0"/>
            </a:br>
            <a:r>
              <a:rPr lang="en-US" altLang="zh-CN" dirty="0" err="1"/>
              <a:t>bilateralViewLabel</a:t>
            </a:r>
            <a:r>
              <a:rPr lang="en-US" altLang="zh-CN" dirty="0"/>
              <a:t>-&gt;</a:t>
            </a:r>
            <a:r>
              <a:rPr lang="en-US" altLang="zh-CN" dirty="0" err="1"/>
              <a:t>winId</a:t>
            </a:r>
            <a:r>
              <a:rPr lang="en-US" altLang="zh-CN" dirty="0"/>
              <a:t>()).save(filename</a:t>
            </a:r>
            <a:r>
              <a:rPr lang="en-US" altLang="zh-CN" dirty="0" smtClean="0"/>
              <a:t>);</a:t>
            </a:r>
          </a:p>
        </p:txBody>
      </p:sp>
      <p:sp>
        <p:nvSpPr>
          <p:cNvPr id="5" name="TextBox 4"/>
          <p:cNvSpPr txBox="1"/>
          <p:nvPr/>
        </p:nvSpPr>
        <p:spPr>
          <a:xfrm>
            <a:off x="617517" y="5079032"/>
            <a:ext cx="10367158" cy="1138773"/>
          </a:xfrm>
          <a:prstGeom prst="rect">
            <a:avLst/>
          </a:prstGeom>
          <a:noFill/>
        </p:spPr>
        <p:txBody>
          <a:bodyPr wrap="square" rtlCol="0">
            <a:spAutoFit/>
          </a:bodyPr>
          <a:lstStyle/>
          <a:p>
            <a:pPr indent="450850"/>
            <a:r>
              <a:rPr lang="zh-CN" altLang="zh-CN" dirty="0"/>
              <a:t>其中，</a:t>
            </a:r>
          </a:p>
          <a:p>
            <a:pPr indent="450850"/>
            <a:r>
              <a:rPr lang="en-US" altLang="zh-CN" b="1" dirty="0"/>
              <a:t>(a) if(</a:t>
            </a:r>
            <a:r>
              <a:rPr lang="en-US" altLang="zh-CN" b="1" dirty="0" err="1"/>
              <a:t>ui</a:t>
            </a:r>
            <a:r>
              <a:rPr lang="en-US" altLang="zh-CN" b="1" dirty="0"/>
              <a:t>-&gt;</a:t>
            </a:r>
            <a:r>
              <a:rPr lang="en-US" altLang="zh-CN" b="1" dirty="0" err="1"/>
              <a:t>blurRadioButton</a:t>
            </a:r>
            <a:r>
              <a:rPr lang="en-US" altLang="zh-CN" b="1" dirty="0"/>
              <a:t>-&gt;</a:t>
            </a:r>
            <a:r>
              <a:rPr lang="en-US" altLang="zh-CN" b="1" dirty="0" err="1"/>
              <a:t>isChecked</a:t>
            </a:r>
            <a:r>
              <a:rPr lang="en-US" altLang="zh-CN" b="1" dirty="0"/>
              <a:t>())screen-&gt;</a:t>
            </a:r>
            <a:r>
              <a:rPr lang="en-US" altLang="zh-CN" b="1" dirty="0" err="1"/>
              <a:t>grabWindow</a:t>
            </a:r>
            <a:r>
              <a:rPr lang="en-US" altLang="zh-CN" b="1" dirty="0"/>
              <a:t>(</a:t>
            </a:r>
            <a:r>
              <a:rPr lang="en-US" altLang="zh-CN" b="1" dirty="0" err="1"/>
              <a:t>ui</a:t>
            </a:r>
            <a:r>
              <a:rPr lang="en-US" altLang="zh-CN" b="1" dirty="0"/>
              <a:t>-&gt;</a:t>
            </a:r>
            <a:r>
              <a:rPr lang="en-US" altLang="zh-CN" b="1" dirty="0" err="1"/>
              <a:t>blurViewLabel</a:t>
            </a:r>
            <a:r>
              <a:rPr lang="en-US" altLang="zh-CN" b="1" dirty="0"/>
              <a:t>-&gt; </a:t>
            </a:r>
            <a:r>
              <a:rPr lang="en-US" altLang="zh-CN" b="1" dirty="0" err="1"/>
              <a:t>winId</a:t>
            </a:r>
            <a:r>
              <a:rPr lang="en-US" altLang="zh-CN" b="1" dirty="0"/>
              <a:t>()). save(filename);</a:t>
            </a:r>
            <a:r>
              <a:rPr lang="zh-CN" altLang="zh-CN" b="1" dirty="0"/>
              <a:t>：</a:t>
            </a:r>
            <a:r>
              <a:rPr lang="zh-CN" altLang="zh-CN" dirty="0"/>
              <a:t>这里用到了</a:t>
            </a:r>
            <a:r>
              <a:rPr lang="en-US" altLang="zh-CN" dirty="0" err="1"/>
              <a:t>Qt</a:t>
            </a:r>
            <a:r>
              <a:rPr lang="zh-CN" altLang="zh-CN" dirty="0"/>
              <a:t>的截屏函数库</a:t>
            </a:r>
            <a:r>
              <a:rPr lang="en-US" altLang="zh-CN" dirty="0" err="1"/>
              <a:t>QScreen</a:t>
            </a:r>
            <a:r>
              <a:rPr lang="zh-CN" altLang="zh-CN" dirty="0"/>
              <a:t>，调用其</a:t>
            </a:r>
            <a:r>
              <a:rPr lang="en-US" altLang="zh-CN" dirty="0" err="1"/>
              <a:t>grabWindow</a:t>
            </a:r>
            <a:r>
              <a:rPr lang="zh-CN" altLang="zh-CN" dirty="0"/>
              <a:t>可以将屏幕上窗体中指定的界面区域存成一个</a:t>
            </a:r>
            <a:r>
              <a:rPr lang="en-US" altLang="zh-CN" dirty="0" err="1"/>
              <a:t>QPixmap</a:t>
            </a:r>
            <a:r>
              <a:rPr lang="zh-CN" altLang="zh-CN" dirty="0"/>
              <a:t>格式的图片，再将</a:t>
            </a:r>
            <a:r>
              <a:rPr lang="en-US" altLang="zh-CN" dirty="0" err="1"/>
              <a:t>QPixmap</a:t>
            </a:r>
            <a:r>
              <a:rPr lang="zh-CN" altLang="zh-CN" dirty="0"/>
              <a:t>存成文件就很容易了</a:t>
            </a:r>
            <a:r>
              <a:rPr lang="zh-CN" altLang="zh-CN" dirty="0" smtClean="0"/>
              <a:t>。</a:t>
            </a:r>
            <a:endParaRPr lang="zh-CN" altLang="zh-CN" dirty="0"/>
          </a:p>
        </p:txBody>
      </p:sp>
    </p:spTree>
    <p:extLst>
      <p:ext uri="{BB962C8B-B14F-4D97-AF65-F5344CB8AC3E}">
        <p14:creationId xmlns:p14="http://schemas.microsoft.com/office/powerpoint/2010/main" val="460354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矩形 2"/>
          <p:cNvSpPr/>
          <p:nvPr/>
        </p:nvSpPr>
        <p:spPr>
          <a:xfrm>
            <a:off x="1136845" y="934371"/>
            <a:ext cx="8050088" cy="369332"/>
          </a:xfrm>
          <a:prstGeom prst="rect">
            <a:avLst/>
          </a:prstGeom>
        </p:spPr>
        <p:txBody>
          <a:bodyPr wrap="square">
            <a:spAutoFit/>
          </a:bodyPr>
          <a:lstStyle/>
          <a:p>
            <a:r>
              <a:rPr lang="zh-CN" altLang="zh-CN" sz="1800" dirty="0"/>
              <a:t>（</a:t>
            </a:r>
            <a:r>
              <a:rPr lang="en-US" altLang="zh-CN" sz="1800" dirty="0"/>
              <a:t>1</a:t>
            </a:r>
            <a:r>
              <a:rPr lang="zh-CN" altLang="zh-CN" sz="1800" dirty="0"/>
              <a:t>）程序运行后，界面上初始显示</a:t>
            </a:r>
            <a:r>
              <a:rPr lang="en-US" altLang="zh-CN" sz="1800" dirty="0"/>
              <a:t>4</a:t>
            </a:r>
            <a:r>
              <a:rPr lang="zh-CN" altLang="zh-CN" sz="1800" dirty="0"/>
              <a:t>幅完全一样的原始照片，如图</a:t>
            </a:r>
            <a:r>
              <a:rPr lang="en-US" altLang="zh-CN" sz="1800" dirty="0"/>
              <a:t>21.7</a:t>
            </a:r>
            <a:r>
              <a:rPr lang="zh-CN" altLang="zh-CN" sz="1800" dirty="0"/>
              <a:t>所示。</a:t>
            </a:r>
          </a:p>
        </p:txBody>
      </p:sp>
      <p:pic>
        <p:nvPicPr>
          <p:cNvPr id="1638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936" y="1425039"/>
            <a:ext cx="7140785" cy="463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018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TextBox 2"/>
          <p:cNvSpPr txBox="1"/>
          <p:nvPr/>
        </p:nvSpPr>
        <p:spPr>
          <a:xfrm>
            <a:off x="950026" y="997527"/>
            <a:ext cx="10105901" cy="646331"/>
          </a:xfrm>
          <a:prstGeom prst="rect">
            <a:avLst/>
          </a:prstGeom>
          <a:noFill/>
        </p:spPr>
        <p:txBody>
          <a:bodyPr wrap="square" rtlCol="0">
            <a:spAutoFit/>
          </a:bodyPr>
          <a:lstStyle/>
          <a:p>
            <a:pPr indent="450850"/>
            <a:r>
              <a:rPr lang="zh-CN" altLang="zh-CN" sz="1800" dirty="0"/>
              <a:t>（</a:t>
            </a:r>
            <a:r>
              <a:rPr lang="en-US" altLang="zh-CN" sz="1800" dirty="0"/>
              <a:t>2</a:t>
            </a:r>
            <a:r>
              <a:rPr lang="zh-CN" altLang="zh-CN" sz="1800" dirty="0"/>
              <a:t>）用鼠标拖曳或单击滑条以改变算法的核加权系数，界面上实时动态地呈现用</a:t>
            </a:r>
            <a:r>
              <a:rPr lang="en-US" altLang="zh-CN" sz="1800" dirty="0"/>
              <a:t>4</a:t>
            </a:r>
            <a:r>
              <a:rPr lang="zh-CN" altLang="zh-CN" sz="1800" dirty="0"/>
              <a:t>种不同类型的滤波算法对图片处理的结果，如图</a:t>
            </a:r>
            <a:r>
              <a:rPr lang="en-US" altLang="zh-CN" sz="1800" dirty="0"/>
              <a:t>21.8</a:t>
            </a:r>
            <a:r>
              <a:rPr lang="zh-CN" altLang="zh-CN" sz="1800" dirty="0"/>
              <a:t>所示</a:t>
            </a:r>
            <a:r>
              <a:rPr lang="zh-CN" altLang="zh-CN" sz="1800" dirty="0" smtClean="0"/>
              <a:t>。</a:t>
            </a:r>
            <a:endParaRPr lang="zh-CN" altLang="zh-CN" sz="1800" dirty="0"/>
          </a:p>
        </p:txBody>
      </p:sp>
      <p:pic>
        <p:nvPicPr>
          <p:cNvPr id="17410"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559" y="1807256"/>
            <a:ext cx="6443064" cy="41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48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TextBox 2"/>
          <p:cNvSpPr txBox="1"/>
          <p:nvPr/>
        </p:nvSpPr>
        <p:spPr>
          <a:xfrm>
            <a:off x="771896" y="938151"/>
            <a:ext cx="10331533" cy="923330"/>
          </a:xfrm>
          <a:prstGeom prst="rect">
            <a:avLst/>
          </a:prstGeom>
          <a:noFill/>
        </p:spPr>
        <p:txBody>
          <a:bodyPr wrap="square" rtlCol="0">
            <a:spAutoFit/>
          </a:bodyPr>
          <a:lstStyle/>
          <a:p>
            <a:pPr indent="450850"/>
            <a:r>
              <a:rPr lang="zh-CN" altLang="zh-CN" sz="1800" dirty="0"/>
              <a:t>（</a:t>
            </a:r>
            <a:r>
              <a:rPr lang="en-US" altLang="zh-CN" sz="1800" dirty="0"/>
              <a:t>3</a:t>
            </a:r>
            <a:r>
              <a:rPr lang="zh-CN" altLang="zh-CN" sz="1800" dirty="0"/>
              <a:t>）综上结果分析，我们选择将用双边滤波算法处理的结果存盘。在图</a:t>
            </a:r>
            <a:r>
              <a:rPr lang="en-US" altLang="zh-CN" sz="1800" dirty="0"/>
              <a:t>21.9</a:t>
            </a:r>
            <a:r>
              <a:rPr lang="zh-CN" altLang="zh-CN" sz="1800" dirty="0"/>
              <a:t>左边的界面右上方“算法”组框里选中最下面的“</a:t>
            </a:r>
            <a:r>
              <a:rPr lang="en-US" altLang="zh-CN" sz="1800" dirty="0"/>
              <a:t>Bilateral</a:t>
            </a:r>
            <a:r>
              <a:rPr lang="zh-CN" altLang="zh-CN" sz="1800" dirty="0"/>
              <a:t>”（双边滤波）单选按钮，单击“另存为</a:t>
            </a:r>
            <a:r>
              <a:rPr lang="en-US" altLang="zh-CN" sz="1800" dirty="0"/>
              <a:t>...</a:t>
            </a:r>
            <a:r>
              <a:rPr lang="zh-CN" altLang="zh-CN" sz="1800" dirty="0"/>
              <a:t>”按钮，弹出图</a:t>
            </a:r>
            <a:r>
              <a:rPr lang="en-US" altLang="zh-CN" sz="1800" dirty="0"/>
              <a:t>21.9</a:t>
            </a:r>
            <a:r>
              <a:rPr lang="zh-CN" altLang="zh-CN" sz="1800" dirty="0"/>
              <a:t>右边的“保存图片”对话框</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16195965"/>
              </p:ext>
            </p:extLst>
          </p:nvPr>
        </p:nvGraphicFramePr>
        <p:xfrm>
          <a:off x="1791357" y="2087112"/>
          <a:ext cx="8723916" cy="2959900"/>
        </p:xfrm>
        <a:graphic>
          <a:graphicData uri="http://schemas.openxmlformats.org/presentationml/2006/ole">
            <mc:AlternateContent xmlns:mc="http://schemas.openxmlformats.org/markup-compatibility/2006">
              <mc:Choice xmlns:v="urn:schemas-microsoft-com:vml" Requires="v">
                <p:oleObj spid="_x0000_s18440" name="Visio" r:id="rId3" imgW="13366932" imgH="4550270" progId="Visio.Drawing.11">
                  <p:embed/>
                </p:oleObj>
              </mc:Choice>
              <mc:Fallback>
                <p:oleObj name="Visio" r:id="rId3" imgW="13366932" imgH="455027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357" y="2087112"/>
                        <a:ext cx="8723916" cy="2959900"/>
                      </a:xfrm>
                      <a:prstGeom prst="rect">
                        <a:avLst/>
                      </a:prstGeom>
                      <a:noFill/>
                    </p:spPr>
                  </p:pic>
                </p:oleObj>
              </mc:Fallback>
            </mc:AlternateContent>
          </a:graphicData>
        </a:graphic>
      </p:graphicFrame>
    </p:spTree>
    <p:extLst>
      <p:ext uri="{BB962C8B-B14F-4D97-AF65-F5344CB8AC3E}">
        <p14:creationId xmlns:p14="http://schemas.microsoft.com/office/powerpoint/2010/main" val="289742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．运行效果</a:t>
            </a:r>
          </a:p>
        </p:txBody>
      </p:sp>
      <p:sp>
        <p:nvSpPr>
          <p:cNvPr id="3" name="TextBox 2"/>
          <p:cNvSpPr txBox="1"/>
          <p:nvPr/>
        </p:nvSpPr>
        <p:spPr>
          <a:xfrm>
            <a:off x="807522" y="1033153"/>
            <a:ext cx="10426535" cy="646331"/>
          </a:xfrm>
          <a:prstGeom prst="rect">
            <a:avLst/>
          </a:prstGeom>
          <a:noFill/>
        </p:spPr>
        <p:txBody>
          <a:bodyPr wrap="square" rtlCol="0">
            <a:spAutoFit/>
          </a:bodyPr>
          <a:lstStyle/>
          <a:p>
            <a:pPr indent="450850"/>
            <a:r>
              <a:rPr lang="zh-CN" altLang="zh-CN" sz="1800" dirty="0"/>
              <a:t>最后，打开已存盘的处理后的图片与原图做比较，如图</a:t>
            </a:r>
            <a:r>
              <a:rPr lang="en-US" altLang="zh-CN" sz="1800" dirty="0"/>
              <a:t>21.10</a:t>
            </a:r>
            <a:r>
              <a:rPr lang="zh-CN" altLang="zh-CN" sz="1800" dirty="0"/>
              <a:t>所示。很明显，背景里掺杂的那些气泡斑点已经不见了</a:t>
            </a:r>
            <a:r>
              <a:rPr lang="zh-CN" altLang="zh-CN" sz="1800" dirty="0" smtClean="0"/>
              <a:t>。</a:t>
            </a:r>
            <a:endParaRPr lang="zh-CN" altLang="zh-CN" sz="1800" dirty="0"/>
          </a:p>
        </p:txBody>
      </p:sp>
      <p:pic>
        <p:nvPicPr>
          <p:cNvPr id="24578" name="Picture 2" descr="21-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1352" y="1949450"/>
            <a:ext cx="8426668" cy="286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69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0692" y="1330037"/>
            <a:ext cx="8015844" cy="830997"/>
          </a:xfrm>
          <a:prstGeom prst="rect">
            <a:avLst/>
          </a:prstGeom>
          <a:noFill/>
        </p:spPr>
        <p:txBody>
          <a:bodyPr wrap="square" rtlCol="0">
            <a:spAutoFit/>
          </a:bodyPr>
          <a:lstStyle/>
          <a:p>
            <a:r>
              <a:rPr lang="zh-CN" altLang="zh-CN" sz="4800" b="1" dirty="0" smtClean="0">
                <a:solidFill>
                  <a:srgbClr val="663300"/>
                </a:solidFill>
              </a:rPr>
              <a:t>第</a:t>
            </a:r>
            <a:r>
              <a:rPr lang="en-US" altLang="zh-CN" sz="4800" b="1" dirty="0" smtClean="0">
                <a:solidFill>
                  <a:srgbClr val="663300"/>
                </a:solidFill>
              </a:rPr>
              <a:t>21</a:t>
            </a:r>
            <a:r>
              <a:rPr lang="zh-CN" altLang="zh-CN" sz="4800" b="1" dirty="0" smtClean="0">
                <a:solidFill>
                  <a:srgbClr val="663300"/>
                </a:solidFill>
              </a:rPr>
              <a:t>章</a:t>
            </a:r>
            <a:r>
              <a:rPr lang="en-US" altLang="zh-CN" sz="4800" b="1" dirty="0" smtClean="0">
                <a:solidFill>
                  <a:srgbClr val="663300"/>
                </a:solidFill>
              </a:rPr>
              <a:t>  </a:t>
            </a:r>
            <a:r>
              <a:rPr lang="en-US" altLang="zh-CN" sz="4800" b="1" dirty="0" err="1">
                <a:solidFill>
                  <a:srgbClr val="663300"/>
                </a:solidFill>
              </a:rPr>
              <a:t>OpenCV</a:t>
            </a:r>
            <a:r>
              <a:rPr lang="zh-CN" altLang="zh-CN" sz="4800" b="1" dirty="0">
                <a:solidFill>
                  <a:srgbClr val="663300"/>
                </a:solidFill>
              </a:rPr>
              <a:t>图像处理</a:t>
            </a:r>
          </a:p>
        </p:txBody>
      </p:sp>
      <p:sp>
        <p:nvSpPr>
          <p:cNvPr id="3" name="TextBox 2"/>
          <p:cNvSpPr txBox="1"/>
          <p:nvPr/>
        </p:nvSpPr>
        <p:spPr>
          <a:xfrm>
            <a:off x="6335488" y="3111333"/>
            <a:ext cx="3562598" cy="646331"/>
          </a:xfrm>
          <a:prstGeom prst="rect">
            <a:avLst/>
          </a:prstGeom>
          <a:noFill/>
        </p:spPr>
        <p:txBody>
          <a:bodyPr wrap="square" rtlCol="0">
            <a:spAutoFit/>
          </a:bodyPr>
          <a:lstStyle/>
          <a:p>
            <a:r>
              <a:rPr lang="en-US" altLang="zh-CN" sz="3600" b="1" dirty="0" smtClean="0"/>
              <a:t>——</a:t>
            </a:r>
            <a:r>
              <a:rPr lang="zh-CN" altLang="zh-CN" sz="3600" b="1" dirty="0"/>
              <a:t>多图合成</a:t>
            </a:r>
          </a:p>
        </p:txBody>
      </p:sp>
    </p:spTree>
    <p:extLst>
      <p:ext uri="{BB962C8B-B14F-4D97-AF65-F5344CB8AC3E}">
        <p14:creationId xmlns:p14="http://schemas.microsoft.com/office/powerpoint/2010/main" val="409558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22184" cy="461665"/>
          </a:xfrm>
          <a:prstGeom prst="rect">
            <a:avLst/>
          </a:prstGeom>
        </p:spPr>
        <p:txBody>
          <a:bodyPr wrap="none">
            <a:spAutoFit/>
          </a:bodyPr>
          <a:lstStyle/>
          <a:p>
            <a:r>
              <a:rPr lang="zh-CN" altLang="zh-CN" sz="2400" b="1" dirty="0"/>
              <a:t>多图合成</a:t>
            </a:r>
          </a:p>
        </p:txBody>
      </p:sp>
      <p:sp>
        <p:nvSpPr>
          <p:cNvPr id="3" name="TextBox 2"/>
          <p:cNvSpPr txBox="1"/>
          <p:nvPr/>
        </p:nvSpPr>
        <p:spPr>
          <a:xfrm>
            <a:off x="890649" y="1021278"/>
            <a:ext cx="10248406" cy="1923604"/>
          </a:xfrm>
          <a:prstGeom prst="rect">
            <a:avLst/>
          </a:prstGeom>
          <a:noFill/>
        </p:spPr>
        <p:txBody>
          <a:bodyPr wrap="square" rtlCol="0">
            <a:spAutoFit/>
          </a:bodyPr>
          <a:lstStyle/>
          <a:p>
            <a:pPr indent="450850"/>
            <a:r>
              <a:rPr lang="zh-CN" altLang="zh-CN" b="1" u="sng" dirty="0"/>
              <a:t>【例】</a:t>
            </a:r>
            <a:r>
              <a:rPr lang="zh-CN" altLang="zh-CN" u="sng" dirty="0"/>
              <a:t>（难度中等）</a:t>
            </a:r>
            <a:r>
              <a:rPr lang="zh-CN" altLang="zh-CN" dirty="0"/>
              <a:t>（</a:t>
            </a:r>
            <a:r>
              <a:rPr lang="en-US" altLang="zh-CN" dirty="0"/>
              <a:t>CH2103</a:t>
            </a:r>
            <a:r>
              <a:rPr lang="zh-CN" altLang="zh-CN" dirty="0"/>
              <a:t>）艺术体操（</a:t>
            </a:r>
            <a:r>
              <a:rPr lang="en-US" altLang="zh-CN" dirty="0"/>
              <a:t>Rhythmic Gymnastics</a:t>
            </a:r>
            <a:r>
              <a:rPr lang="zh-CN" altLang="zh-CN" dirty="0"/>
              <a:t>）是一项艺术性很强的女子竞技体育项目，起源于</a:t>
            </a:r>
            <a:r>
              <a:rPr lang="en-US" altLang="zh-CN" dirty="0"/>
              <a:t>19</a:t>
            </a:r>
            <a:r>
              <a:rPr lang="zh-CN" altLang="zh-CN" dirty="0"/>
              <a:t>世纪末</a:t>
            </a:r>
            <a:r>
              <a:rPr lang="en-US" altLang="zh-CN" dirty="0"/>
              <a:t>20</a:t>
            </a:r>
            <a:r>
              <a:rPr lang="zh-CN" altLang="zh-CN" dirty="0"/>
              <a:t>世纪初的欧洲，于</a:t>
            </a:r>
            <a:r>
              <a:rPr lang="en-US" altLang="zh-CN" dirty="0"/>
              <a:t>20</a:t>
            </a:r>
            <a:r>
              <a:rPr lang="zh-CN" altLang="zh-CN" dirty="0"/>
              <a:t>世纪</a:t>
            </a:r>
            <a:r>
              <a:rPr lang="en-US" altLang="zh-CN" dirty="0"/>
              <a:t>50</a:t>
            </a:r>
            <a:r>
              <a:rPr lang="zh-CN" altLang="zh-CN" dirty="0"/>
              <a:t>年代经苏联传入中国，是奥运会、亚运会的重要比赛项目。参赛者一般在音乐的伴奏下手持彩色绳带或球圈，做出一系列富有艺术性的舞蹈、跳跃、平衡、波浪形及高难度技巧动作。这个项目对女孩子柔韧性要求极高，运动员从四五岁就开始艰苦的训练，她们以超常的毅力和意志力将人体的柔软度发展到极限，在赛场上常常能够做出种种在常人看来不可思议的动作，由于动作构成的复杂性，使观众往往难以看清动作间的衔接过渡方式。一名艺术体操女孩表演下腰倒立劈叉夹球的动作可分解为两个阶段来完成，如图</a:t>
            </a:r>
            <a:r>
              <a:rPr lang="en-US" altLang="zh-CN" dirty="0"/>
              <a:t>21.11</a:t>
            </a:r>
            <a:r>
              <a:rPr lang="zh-CN" altLang="zh-CN" dirty="0"/>
              <a:t>所示</a:t>
            </a:r>
            <a:r>
              <a:rPr lang="zh-CN" altLang="zh-CN" dirty="0" smtClean="0"/>
              <a:t>。</a:t>
            </a:r>
            <a:endParaRPr lang="zh-CN" altLang="zh-CN" dirty="0"/>
          </a:p>
        </p:txBody>
      </p:sp>
      <p:pic>
        <p:nvPicPr>
          <p:cNvPr id="25602" name="Picture 2" descr="21-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9275" y="3064781"/>
            <a:ext cx="6111153" cy="313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78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1550597"/>
            <a:ext cx="482208" cy="545844"/>
          </a:xfrm>
          <a:prstGeom prst="rect">
            <a:avLst/>
          </a:prstGeom>
        </p:spPr>
      </p:pic>
      <p:sp>
        <p:nvSpPr>
          <p:cNvPr id="10" name="TextBox 18"/>
          <p:cNvSpPr txBox="1"/>
          <p:nvPr/>
        </p:nvSpPr>
        <p:spPr>
          <a:xfrm>
            <a:off x="5543863" y="1550598"/>
            <a:ext cx="3445757" cy="393906"/>
          </a:xfrm>
          <a:prstGeom prst="rect">
            <a:avLst/>
          </a:prstGeom>
          <a:noFill/>
        </p:spPr>
        <p:txBody>
          <a:bodyPr wrap="square" lIns="115777" tIns="57888" rIns="115777" bIns="57888" rtlCol="0">
            <a:spAutoFit/>
          </a:bodyPr>
          <a:lstStyle/>
          <a:p>
            <a:r>
              <a:rPr lang="en-US" altLang="zh-CN" sz="1800" b="1" dirty="0"/>
              <a:t>1</a:t>
            </a:r>
            <a:r>
              <a:rPr lang="zh-CN" altLang="zh-CN" sz="1800" b="1" dirty="0"/>
              <a:t>．程序界面</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2301962"/>
            <a:ext cx="482208" cy="545844"/>
          </a:xfrm>
          <a:prstGeom prst="rect">
            <a:avLst/>
          </a:prstGeom>
        </p:spPr>
      </p:pic>
      <p:sp>
        <p:nvSpPr>
          <p:cNvPr id="12" name="TextBox 20"/>
          <p:cNvSpPr txBox="1"/>
          <p:nvPr/>
        </p:nvSpPr>
        <p:spPr>
          <a:xfrm>
            <a:off x="5543863" y="2299713"/>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．全局变量及方法</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3053326"/>
            <a:ext cx="482208" cy="545844"/>
          </a:xfrm>
          <a:prstGeom prst="rect">
            <a:avLst/>
          </a:prstGeom>
        </p:spPr>
      </p:pic>
      <p:sp>
        <p:nvSpPr>
          <p:cNvPr id="16" name="TextBox 24"/>
          <p:cNvSpPr txBox="1"/>
          <p:nvPr/>
        </p:nvSpPr>
        <p:spPr>
          <a:xfrm>
            <a:off x="5543863" y="3048829"/>
            <a:ext cx="3445757" cy="393906"/>
          </a:xfrm>
          <a:prstGeom prst="rect">
            <a:avLst/>
          </a:prstGeom>
          <a:noFill/>
        </p:spPr>
        <p:txBody>
          <a:bodyPr wrap="square" lIns="115777" tIns="57888" rIns="115777" bIns="57888" rtlCol="0">
            <a:spAutoFit/>
          </a:bodyPr>
          <a:lstStyle/>
          <a:p>
            <a:r>
              <a:rPr lang="en-US" altLang="zh-CN" sz="1800" b="1" dirty="0"/>
              <a:t>3</a:t>
            </a:r>
            <a:r>
              <a:rPr lang="zh-CN" altLang="zh-CN" sz="1800" b="1" dirty="0"/>
              <a:t>．初始化显示</a:t>
            </a:r>
          </a:p>
        </p:txBody>
      </p:sp>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042712" y="1399421"/>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1556043" y="1138946"/>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185212" y="1495381"/>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248" y="569722"/>
            <a:ext cx="939645" cy="1112796"/>
          </a:xfrm>
          <a:prstGeom prst="rect">
            <a:avLst/>
          </a:prstGeom>
        </p:spPr>
      </p:pic>
      <p:sp>
        <p:nvSpPr>
          <p:cNvPr id="25" name="TextBox 5"/>
          <p:cNvSpPr txBox="1"/>
          <p:nvPr/>
        </p:nvSpPr>
        <p:spPr>
          <a:xfrm>
            <a:off x="1596927" y="3415698"/>
            <a:ext cx="2182295" cy="518595"/>
          </a:xfrm>
          <a:prstGeom prst="rect">
            <a:avLst/>
          </a:prstGeom>
          <a:noFill/>
        </p:spPr>
        <p:txBody>
          <a:bodyPr wrap="square" lIns="86863" tIns="43430" rIns="86863" bIns="43430" rtlCol="0">
            <a:spAutoFit/>
          </a:bodyPr>
          <a:lstStyle/>
          <a:p>
            <a:r>
              <a:rPr lang="zh-CN" altLang="zh-CN" sz="2800" b="1" dirty="0" smtClean="0"/>
              <a:t>图</a:t>
            </a:r>
            <a:r>
              <a:rPr lang="en-US" altLang="zh-CN" sz="2800" b="1" dirty="0" smtClean="0"/>
              <a:t>  </a:t>
            </a:r>
            <a:r>
              <a:rPr lang="zh-CN" altLang="zh-CN" sz="2800" b="1" dirty="0" smtClean="0"/>
              <a:t>像</a:t>
            </a:r>
            <a:r>
              <a:rPr lang="en-US" altLang="zh-CN" sz="2800" b="1" dirty="0" smtClean="0"/>
              <a:t>  </a:t>
            </a:r>
            <a:r>
              <a:rPr lang="zh-CN" altLang="zh-CN" sz="2800" b="1" dirty="0" smtClean="0"/>
              <a:t>增</a:t>
            </a:r>
            <a:r>
              <a:rPr lang="en-US" altLang="zh-CN" sz="2800" b="1" dirty="0" smtClean="0"/>
              <a:t>  </a:t>
            </a:r>
            <a:r>
              <a:rPr lang="zh-CN" altLang="zh-CN" sz="2800" b="1" dirty="0" smtClean="0"/>
              <a:t>强</a:t>
            </a:r>
            <a:endParaRPr lang="zh-CN" altLang="zh-CN" sz="2800" b="1" dirty="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3821981"/>
            <a:ext cx="482208" cy="545844"/>
          </a:xfrm>
          <a:prstGeom prst="rect">
            <a:avLst/>
          </a:prstGeom>
        </p:spPr>
      </p:pic>
      <p:sp>
        <p:nvSpPr>
          <p:cNvPr id="15" name="TextBox 20"/>
          <p:cNvSpPr txBox="1"/>
          <p:nvPr/>
        </p:nvSpPr>
        <p:spPr>
          <a:xfrm>
            <a:off x="5553758" y="3819732"/>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．增强处理功能</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4573345"/>
            <a:ext cx="482208" cy="545844"/>
          </a:xfrm>
          <a:prstGeom prst="rect">
            <a:avLst/>
          </a:prstGeom>
        </p:spPr>
      </p:pic>
      <p:sp>
        <p:nvSpPr>
          <p:cNvPr id="18" name="TextBox 24"/>
          <p:cNvSpPr txBox="1"/>
          <p:nvPr/>
        </p:nvSpPr>
        <p:spPr>
          <a:xfrm>
            <a:off x="5553758" y="4568848"/>
            <a:ext cx="3445757" cy="393906"/>
          </a:xfrm>
          <a:prstGeom prst="rect">
            <a:avLst/>
          </a:prstGeom>
          <a:noFill/>
        </p:spPr>
        <p:txBody>
          <a:bodyPr wrap="square" lIns="115777" tIns="57888" rIns="115777" bIns="57888" rtlCol="0">
            <a:spAutoFit/>
          </a:bodyPr>
          <a:lstStyle/>
          <a:p>
            <a:r>
              <a:rPr lang="en-US" altLang="zh-CN" sz="1800" b="1" dirty="0"/>
              <a:t>5</a:t>
            </a:r>
            <a:r>
              <a:rPr lang="zh-CN" altLang="zh-CN" sz="1800" b="1" dirty="0"/>
              <a:t>．运行效果</a:t>
            </a:r>
          </a:p>
        </p:txBody>
      </p:sp>
    </p:spTree>
    <p:extLst>
      <p:ext uri="{BB962C8B-B14F-4D97-AF65-F5344CB8AC3E}">
        <p14:creationId xmlns:p14="http://schemas.microsoft.com/office/powerpoint/2010/main" val="149557162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9"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3" presetClass="entr" presetSubtype="3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strVal val="4*#ppt_w"/>
                                          </p:val>
                                        </p:tav>
                                        <p:tav tm="100000">
                                          <p:val>
                                            <p:strVal val="#ppt_w"/>
                                          </p:val>
                                        </p:tav>
                                      </p:tavLst>
                                    </p:anim>
                                    <p:anim calcmode="lin" valueType="num">
                                      <p:cBhvr>
                                        <p:cTn id="39" dur="500" fill="hold"/>
                                        <p:tgtEl>
                                          <p:spTgt spid="21"/>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strVal val="#ppt_w*0.70"/>
                                          </p:val>
                                        </p:tav>
                                        <p:tav tm="100000">
                                          <p:val>
                                            <p:strVal val="#ppt_w"/>
                                          </p:val>
                                        </p:tav>
                                      </p:tavLst>
                                    </p:anim>
                                    <p:anim calcmode="lin" valueType="num">
                                      <p:cBhvr>
                                        <p:cTn id="44" dur="1000" fill="hold"/>
                                        <p:tgtEl>
                                          <p:spTgt spid="23"/>
                                        </p:tgtEl>
                                        <p:attrNameLst>
                                          <p:attrName>ppt_h</p:attrName>
                                        </p:attrNameLst>
                                      </p:cBhvr>
                                      <p:tavLst>
                                        <p:tav tm="0">
                                          <p:val>
                                            <p:strVal val="#ppt_h"/>
                                          </p:val>
                                        </p:tav>
                                        <p:tav tm="100000">
                                          <p:val>
                                            <p:strVal val="#ppt_h"/>
                                          </p:val>
                                        </p:tav>
                                      </p:tavLst>
                                    </p:anim>
                                    <p:animEffect transition="in" filter="fade">
                                      <p:cBhvr>
                                        <p:cTn id="45" dur="1000"/>
                                        <p:tgtEl>
                                          <p:spTgt spid="23"/>
                                        </p:tgtEl>
                                      </p:cBhvr>
                                    </p:animEffect>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0-#ppt_h/2"/>
                                          </p:val>
                                        </p:tav>
                                        <p:tav tm="100000">
                                          <p:val>
                                            <p:strVal val="#ppt_y"/>
                                          </p:val>
                                        </p:tav>
                                      </p:tavLst>
                                    </p:anim>
                                  </p:childTnLst>
                                </p:cTn>
                              </p:par>
                              <p:par>
                                <p:cTn id="64" presetID="2" presetClass="entr" presetSubtype="2" fill="hold" grpId="0" nodeType="withEffect">
                                  <p:stCondLst>
                                    <p:cond delay="25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1+#ppt_w/2"/>
                                          </p:val>
                                        </p:tav>
                                        <p:tav tm="100000">
                                          <p:val>
                                            <p:strVal val="#ppt_x"/>
                                          </p:val>
                                        </p:tav>
                                      </p:tavLst>
                                    </p:anim>
                                    <p:anim calcmode="lin" valueType="num">
                                      <p:cBhvr additive="base">
                                        <p:cTn id="67" dur="500" fill="hold"/>
                                        <p:tgtEl>
                                          <p:spTgt spid="1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1+#ppt_w/2"/>
                                          </p:val>
                                        </p:tav>
                                        <p:tav tm="100000">
                                          <p:val>
                                            <p:strVal val="#ppt_x"/>
                                          </p:val>
                                        </p:tav>
                                      </p:tavLst>
                                    </p:anim>
                                    <p:anim calcmode="lin" valueType="num">
                                      <p:cBhvr additive="base">
                                        <p:cTn id="7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1" grpId="0" animBg="1"/>
      <p:bldP spid="22" grpId="0" animBg="1"/>
      <p:bldP spid="23" grpId="0"/>
      <p:bldP spid="25" grpId="0"/>
      <p:bldP spid="15"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67639" y="3847923"/>
            <a:ext cx="2182295" cy="518595"/>
          </a:xfrm>
          <a:prstGeom prst="rect">
            <a:avLst/>
          </a:prstGeom>
          <a:noFill/>
        </p:spPr>
        <p:txBody>
          <a:bodyPr wrap="square" lIns="86863" tIns="43430" rIns="86863" bIns="43430" rtlCol="0">
            <a:spAutoFit/>
          </a:bodyPr>
          <a:lstStyle/>
          <a:p>
            <a:r>
              <a:rPr lang="zh-CN" altLang="zh-CN" sz="2800" b="1" dirty="0" smtClean="0"/>
              <a:t>程</a:t>
            </a:r>
            <a:r>
              <a:rPr lang="en-US" altLang="zh-CN" sz="2800" b="1" dirty="0" smtClean="0"/>
              <a:t>  </a:t>
            </a:r>
            <a:r>
              <a:rPr lang="zh-CN" altLang="zh-CN" sz="2800" b="1" dirty="0" smtClean="0"/>
              <a:t>序</a:t>
            </a:r>
            <a:r>
              <a:rPr lang="en-US" altLang="zh-CN" sz="2800" b="1" dirty="0" smtClean="0"/>
              <a:t>  </a:t>
            </a:r>
            <a:r>
              <a:rPr lang="zh-CN" altLang="zh-CN" sz="2800" b="1" dirty="0" smtClean="0"/>
              <a:t>界</a:t>
            </a:r>
            <a:r>
              <a:rPr lang="en-US" altLang="zh-CN" sz="2800" b="1" dirty="0" smtClean="0"/>
              <a:t>  </a:t>
            </a:r>
            <a:r>
              <a:rPr lang="zh-CN" altLang="zh-CN" sz="2800" b="1" dirty="0" smtClean="0"/>
              <a:t>面</a:t>
            </a:r>
            <a:endParaRPr lang="zh-CN" altLang="zh-CN" sz="2800" b="1" dirty="0"/>
          </a:p>
        </p:txBody>
      </p:sp>
    </p:spTree>
    <p:extLst>
      <p:ext uri="{BB962C8B-B14F-4D97-AF65-F5344CB8AC3E}">
        <p14:creationId xmlns:p14="http://schemas.microsoft.com/office/powerpoint/2010/main" val="371860923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程序界面</a:t>
            </a:r>
          </a:p>
        </p:txBody>
      </p:sp>
      <p:sp>
        <p:nvSpPr>
          <p:cNvPr id="3" name="矩形 2"/>
          <p:cNvSpPr/>
          <p:nvPr/>
        </p:nvSpPr>
        <p:spPr>
          <a:xfrm>
            <a:off x="1136845" y="946247"/>
            <a:ext cx="9645950" cy="369332"/>
          </a:xfrm>
          <a:prstGeom prst="rect">
            <a:avLst/>
          </a:prstGeom>
        </p:spPr>
        <p:txBody>
          <a:bodyPr wrap="square">
            <a:spAutoFit/>
          </a:bodyPr>
          <a:lstStyle/>
          <a:p>
            <a:r>
              <a:rPr lang="zh-CN" altLang="zh-CN" sz="1800" dirty="0"/>
              <a:t>创建一个</a:t>
            </a:r>
            <a:r>
              <a:rPr lang="en-US" altLang="zh-CN" sz="1800" dirty="0" err="1"/>
              <a:t>Qt</a:t>
            </a:r>
            <a:r>
              <a:rPr lang="zh-CN" altLang="zh-CN" sz="1800" dirty="0"/>
              <a:t>桌面应用程序项目，项目名称为</a:t>
            </a:r>
            <a:r>
              <a:rPr lang="en-US" altLang="zh-CN" sz="1800" dirty="0" err="1"/>
              <a:t>OpencvBlend</a:t>
            </a:r>
            <a:r>
              <a:rPr lang="zh-CN" altLang="zh-CN" sz="1800" dirty="0"/>
              <a:t>，设计程序界面如图</a:t>
            </a:r>
            <a:r>
              <a:rPr lang="en-US" altLang="zh-CN" sz="1800" dirty="0"/>
              <a:t>21.12</a:t>
            </a:r>
            <a:r>
              <a:rPr lang="zh-CN" altLang="zh-CN" sz="1800" dirty="0"/>
              <a:t>所示。</a:t>
            </a:r>
          </a:p>
        </p:txBody>
      </p:sp>
      <p:pic>
        <p:nvPicPr>
          <p:cNvPr id="26626" name="Picture 2" descr="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318" y="1436811"/>
            <a:ext cx="5490543" cy="435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20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程序界面</a:t>
            </a:r>
          </a:p>
        </p:txBody>
      </p:sp>
      <p:sp>
        <p:nvSpPr>
          <p:cNvPr id="3" name="矩形 2"/>
          <p:cNvSpPr/>
          <p:nvPr/>
        </p:nvSpPr>
        <p:spPr>
          <a:xfrm>
            <a:off x="1283917" y="946247"/>
            <a:ext cx="9534504" cy="369332"/>
          </a:xfrm>
          <a:prstGeom prst="rect">
            <a:avLst/>
          </a:prstGeom>
        </p:spPr>
        <p:txBody>
          <a:bodyPr wrap="square">
            <a:spAutoFit/>
          </a:bodyPr>
          <a:lstStyle/>
          <a:p>
            <a:r>
              <a:rPr lang="zh-CN" altLang="zh-CN" sz="1800" dirty="0"/>
              <a:t>该程序界面上各控件都用数字序号①、②标注，其名称、类型及属性设置见表</a:t>
            </a:r>
            <a:r>
              <a:rPr lang="en-US" altLang="zh-CN" sz="1800" dirty="0"/>
              <a:t>21.3</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1220422768"/>
              </p:ext>
            </p:extLst>
          </p:nvPr>
        </p:nvGraphicFramePr>
        <p:xfrm>
          <a:off x="1512576" y="1480874"/>
          <a:ext cx="8747704" cy="2390482"/>
        </p:xfrm>
        <a:graphic>
          <a:graphicData uri="http://schemas.openxmlformats.org/drawingml/2006/table">
            <a:tbl>
              <a:tblPr firstRow="1" firstCol="1" bandRow="1"/>
              <a:tblGrid>
                <a:gridCol w="1153507"/>
                <a:gridCol w="2384981"/>
                <a:gridCol w="1535344"/>
                <a:gridCol w="3673872"/>
              </a:tblGrid>
              <a:tr h="291556">
                <a:tc>
                  <a:txBody>
                    <a:bodyPr/>
                    <a:lstStyle/>
                    <a:p>
                      <a:pPr indent="228600" algn="ctr">
                        <a:lnSpc>
                          <a:spcPts val="1400"/>
                        </a:lnSpc>
                        <a:spcAft>
                          <a:spcPts val="0"/>
                        </a:spcAft>
                      </a:pPr>
                      <a:r>
                        <a:rPr lang="zh-CN" sz="1600" kern="100">
                          <a:effectLst/>
                          <a:latin typeface="Times New Roman"/>
                          <a:ea typeface="黑体"/>
                        </a:rPr>
                        <a:t>序</a:t>
                      </a:r>
                      <a:r>
                        <a:rPr lang="en-US" sz="1600" kern="100">
                          <a:effectLst/>
                          <a:latin typeface="Times New Roman"/>
                          <a:ea typeface="黑体"/>
                        </a:rPr>
                        <a:t>    </a:t>
                      </a:r>
                      <a:r>
                        <a:rPr lang="zh-CN" sz="1600" kern="100">
                          <a:effectLst/>
                          <a:latin typeface="Times New Roman"/>
                          <a:ea typeface="黑体"/>
                        </a:rPr>
                        <a:t>号</a:t>
                      </a:r>
                      <a:endParaRPr lang="zh-CN" sz="16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600" kern="100">
                          <a:effectLst/>
                          <a:latin typeface="Times New Roman"/>
                          <a:ea typeface="黑体"/>
                        </a:rPr>
                        <a:t>名</a:t>
                      </a:r>
                      <a:r>
                        <a:rPr lang="en-US" sz="1600" kern="100">
                          <a:effectLst/>
                          <a:latin typeface="Times New Roman"/>
                          <a:ea typeface="黑体"/>
                        </a:rPr>
                        <a:t>    </a:t>
                      </a:r>
                      <a:r>
                        <a:rPr lang="zh-CN" sz="1600" kern="100">
                          <a:effectLst/>
                          <a:latin typeface="Times New Roman"/>
                          <a:ea typeface="黑体"/>
                        </a:rPr>
                        <a:t>称</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600" kern="100">
                          <a:effectLst/>
                          <a:latin typeface="Times New Roman"/>
                          <a:ea typeface="黑体"/>
                        </a:rPr>
                        <a:t>类</a:t>
                      </a:r>
                      <a:r>
                        <a:rPr lang="en-US" sz="1600" kern="100">
                          <a:effectLst/>
                          <a:latin typeface="Times New Roman"/>
                          <a:ea typeface="黑体"/>
                        </a:rPr>
                        <a:t>    </a:t>
                      </a:r>
                      <a:r>
                        <a:rPr lang="zh-CN" sz="1600" kern="100">
                          <a:effectLst/>
                          <a:latin typeface="Times New Roman"/>
                          <a:ea typeface="黑体"/>
                        </a:rPr>
                        <a:t>型</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600" kern="100">
                          <a:effectLst/>
                          <a:latin typeface="Times New Roman"/>
                          <a:ea typeface="黑体"/>
                        </a:rPr>
                        <a:t>属 性 设 置</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047641">
                <a:tc>
                  <a:txBody>
                    <a:bodyPr/>
                    <a:lstStyle/>
                    <a:p>
                      <a:pPr indent="228600" algn="ctr">
                        <a:lnSpc>
                          <a:spcPts val="1400"/>
                        </a:lnSpc>
                        <a:spcAft>
                          <a:spcPts val="0"/>
                        </a:spcAft>
                      </a:pPr>
                      <a:r>
                        <a:rPr lang="zh-CN" sz="16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a:effectLst/>
                          <a:latin typeface="Times New Roman"/>
                          <a:ea typeface="宋体"/>
                        </a:rPr>
                        <a:t>viewLabel</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a:effectLst/>
                          <a:latin typeface="Times New Roman"/>
                          <a:ea typeface="宋体"/>
                        </a:rPr>
                        <a:t>QLabel</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a:effectLst/>
                          <a:latin typeface="Times New Roman"/>
                          <a:ea typeface="宋体"/>
                        </a:rPr>
                        <a:t>geometry: </a:t>
                      </a:r>
                      <a:r>
                        <a:rPr lang="zh-CN" sz="1600" kern="100">
                          <a:effectLst/>
                          <a:latin typeface="Times New Roman"/>
                          <a:ea typeface="宋体"/>
                        </a:rPr>
                        <a:t>宽度</a:t>
                      </a:r>
                      <a:r>
                        <a:rPr lang="en-US" sz="1600" kern="100">
                          <a:effectLst/>
                          <a:latin typeface="Times New Roman"/>
                          <a:ea typeface="宋体"/>
                        </a:rPr>
                        <a:t>540,</a:t>
                      </a:r>
                      <a:r>
                        <a:rPr lang="zh-CN" sz="1600" kern="100">
                          <a:effectLst/>
                          <a:latin typeface="Times New Roman"/>
                          <a:ea typeface="宋体"/>
                        </a:rPr>
                        <a:t>高度</a:t>
                      </a:r>
                      <a:r>
                        <a:rPr lang="en-US" sz="1600" kern="100">
                          <a:effectLst/>
                          <a:latin typeface="Times New Roman"/>
                          <a:ea typeface="宋体"/>
                        </a:rPr>
                        <a:t>414;</a:t>
                      </a:r>
                      <a:endParaRPr lang="zh-CN" sz="1600" kern="100">
                        <a:effectLst/>
                        <a:latin typeface="Times New Roman"/>
                        <a:ea typeface="宋体"/>
                      </a:endParaRPr>
                    </a:p>
                    <a:p>
                      <a:pPr indent="228600" algn="just">
                        <a:lnSpc>
                          <a:spcPts val="1400"/>
                        </a:lnSpc>
                        <a:spcAft>
                          <a:spcPts val="0"/>
                        </a:spcAft>
                      </a:pPr>
                      <a:r>
                        <a:rPr lang="en-US" sz="1600" kern="100">
                          <a:effectLst/>
                          <a:latin typeface="Times New Roman"/>
                          <a:ea typeface="宋体"/>
                        </a:rPr>
                        <a:t>frameShape: Box;</a:t>
                      </a:r>
                      <a:endParaRPr lang="zh-CN" sz="1600" kern="100">
                        <a:effectLst/>
                        <a:latin typeface="Times New Roman"/>
                        <a:ea typeface="宋体"/>
                      </a:endParaRPr>
                    </a:p>
                    <a:p>
                      <a:pPr indent="228600" algn="just">
                        <a:lnSpc>
                          <a:spcPts val="1400"/>
                        </a:lnSpc>
                        <a:spcAft>
                          <a:spcPts val="0"/>
                        </a:spcAft>
                      </a:pPr>
                      <a:r>
                        <a:rPr lang="en-US" sz="1600" kern="100">
                          <a:effectLst/>
                          <a:latin typeface="Times New Roman"/>
                          <a:ea typeface="宋体"/>
                        </a:rPr>
                        <a:t>frameShadow: Sunken</a:t>
                      </a:r>
                      <a:endParaRPr lang="zh-CN" sz="1600" kern="100">
                        <a:effectLst/>
                        <a:latin typeface="Times New Roman"/>
                        <a:ea typeface="宋体"/>
                      </a:endParaRPr>
                    </a:p>
                    <a:p>
                      <a:pPr indent="228600" algn="just">
                        <a:lnSpc>
                          <a:spcPts val="1400"/>
                        </a:lnSpc>
                        <a:spcAft>
                          <a:spcPts val="0"/>
                        </a:spcAft>
                      </a:pPr>
                      <a:r>
                        <a:rPr lang="en-US" sz="1600" kern="100">
                          <a:effectLst/>
                          <a:latin typeface="Times New Roman"/>
                          <a:ea typeface="宋体"/>
                        </a:rPr>
                        <a:t>text: </a:t>
                      </a:r>
                      <a:r>
                        <a:rPr lang="zh-CN" sz="16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1285">
                <a:tc>
                  <a:txBody>
                    <a:bodyPr/>
                    <a:lstStyle/>
                    <a:p>
                      <a:pPr indent="228600" algn="ctr">
                        <a:lnSpc>
                          <a:spcPts val="1400"/>
                        </a:lnSpc>
                        <a:spcAft>
                          <a:spcPts val="0"/>
                        </a:spcAft>
                      </a:pPr>
                      <a:r>
                        <a:rPr lang="zh-CN" sz="16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a:effectLst/>
                          <a:latin typeface="Times New Roman"/>
                          <a:ea typeface="宋体"/>
                        </a:rPr>
                        <a:t>verticalSlider</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a:effectLst/>
                          <a:latin typeface="Times New Roman"/>
                          <a:ea typeface="宋体"/>
                        </a:rPr>
                        <a:t>QSlider</a:t>
                      </a:r>
                      <a:endParaRPr lang="zh-CN" sz="16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600" kern="100" dirty="0">
                          <a:effectLst/>
                          <a:latin typeface="Times New Roman"/>
                          <a:ea typeface="宋体"/>
                        </a:rPr>
                        <a:t>maximum: 100;</a:t>
                      </a:r>
                      <a:endParaRPr lang="zh-CN" sz="1600" kern="100" dirty="0">
                        <a:effectLst/>
                        <a:latin typeface="Times New Roman"/>
                        <a:ea typeface="宋体"/>
                      </a:endParaRPr>
                    </a:p>
                    <a:p>
                      <a:pPr indent="228600" algn="just">
                        <a:lnSpc>
                          <a:spcPts val="1400"/>
                        </a:lnSpc>
                        <a:spcAft>
                          <a:spcPts val="0"/>
                        </a:spcAft>
                      </a:pPr>
                      <a:r>
                        <a:rPr lang="en-US" sz="1600" kern="100" dirty="0">
                          <a:effectLst/>
                          <a:latin typeface="Times New Roman"/>
                          <a:ea typeface="宋体"/>
                        </a:rPr>
                        <a:t>value: 0;</a:t>
                      </a:r>
                      <a:endParaRPr lang="zh-CN" sz="1600" kern="100" dirty="0">
                        <a:effectLst/>
                        <a:latin typeface="Times New Roman"/>
                        <a:ea typeface="宋体"/>
                      </a:endParaRPr>
                    </a:p>
                    <a:p>
                      <a:pPr indent="228600" algn="just">
                        <a:lnSpc>
                          <a:spcPts val="1400"/>
                        </a:lnSpc>
                        <a:spcAft>
                          <a:spcPts val="0"/>
                        </a:spcAft>
                      </a:pPr>
                      <a:r>
                        <a:rPr lang="en-US" sz="1600" kern="100" dirty="0" err="1">
                          <a:effectLst/>
                          <a:latin typeface="Times New Roman"/>
                          <a:ea typeface="宋体"/>
                        </a:rPr>
                        <a:t>tickPosition</a:t>
                      </a:r>
                      <a:r>
                        <a:rPr lang="en-US" sz="1600" kern="100" dirty="0">
                          <a:effectLst/>
                          <a:latin typeface="Times New Roman"/>
                          <a:ea typeface="宋体"/>
                        </a:rPr>
                        <a:t>: </a:t>
                      </a:r>
                      <a:r>
                        <a:rPr lang="en-US" sz="1600" kern="100" dirty="0" err="1">
                          <a:effectLst/>
                          <a:latin typeface="Times New Roman"/>
                          <a:ea typeface="宋体"/>
                        </a:rPr>
                        <a:t>TicksBelow</a:t>
                      </a:r>
                      <a:r>
                        <a:rPr lang="en-US" sz="1600" kern="100" dirty="0">
                          <a:effectLst/>
                          <a:latin typeface="Times New Roman"/>
                          <a:ea typeface="宋体"/>
                        </a:rPr>
                        <a:t>;</a:t>
                      </a:r>
                      <a:endParaRPr lang="zh-CN" sz="1600" kern="100" dirty="0">
                        <a:effectLst/>
                        <a:latin typeface="Times New Roman"/>
                        <a:ea typeface="宋体"/>
                      </a:endParaRPr>
                    </a:p>
                    <a:p>
                      <a:pPr indent="228600" algn="just">
                        <a:lnSpc>
                          <a:spcPts val="1400"/>
                        </a:lnSpc>
                        <a:spcAft>
                          <a:spcPts val="0"/>
                        </a:spcAft>
                      </a:pPr>
                      <a:r>
                        <a:rPr lang="en-US" sz="1600" kern="100" dirty="0" err="1">
                          <a:effectLst/>
                          <a:latin typeface="Times New Roman"/>
                          <a:ea typeface="宋体"/>
                        </a:rPr>
                        <a:t>tickInterval</a:t>
                      </a:r>
                      <a:r>
                        <a:rPr lang="en-US" sz="1600" kern="100" dirty="0">
                          <a:effectLst/>
                          <a:latin typeface="Times New Roman"/>
                          <a:ea typeface="宋体"/>
                        </a:rPr>
                        <a:t>: 5</a:t>
                      </a:r>
                      <a:endParaRPr lang="zh-CN" sz="16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88100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518264" y="3847923"/>
            <a:ext cx="2713816" cy="518595"/>
          </a:xfrm>
          <a:prstGeom prst="rect">
            <a:avLst/>
          </a:prstGeom>
          <a:noFill/>
        </p:spPr>
        <p:txBody>
          <a:bodyPr wrap="square" lIns="86863" tIns="43430" rIns="86863" bIns="43430" rtlCol="0">
            <a:spAutoFit/>
          </a:bodyPr>
          <a:lstStyle/>
          <a:p>
            <a:r>
              <a:rPr lang="zh-CN" altLang="zh-CN" sz="2800" b="1" dirty="0"/>
              <a:t>全局变量及方法</a:t>
            </a:r>
          </a:p>
        </p:txBody>
      </p:sp>
    </p:spTree>
    <p:extLst>
      <p:ext uri="{BB962C8B-B14F-4D97-AF65-F5344CB8AC3E}">
        <p14:creationId xmlns:p14="http://schemas.microsoft.com/office/powerpoint/2010/main" val="76995661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全局变量及方法</a:t>
            </a:r>
          </a:p>
        </p:txBody>
      </p:sp>
      <p:sp>
        <p:nvSpPr>
          <p:cNvPr id="3" name="TextBox 2"/>
          <p:cNvSpPr txBox="1"/>
          <p:nvPr/>
        </p:nvSpPr>
        <p:spPr>
          <a:xfrm>
            <a:off x="2745783" y="1508166"/>
            <a:ext cx="6267588" cy="3251389"/>
          </a:xfrm>
          <a:prstGeom prst="horizontalScroll">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indent="450850">
              <a:lnSpc>
                <a:spcPct val="150000"/>
              </a:lnSpc>
            </a:pPr>
            <a:r>
              <a:rPr lang="zh-CN" altLang="zh-CN" dirty="0"/>
              <a:t>为了提高程序代码的使用效率，通常建议将程序中公用的图片对象的句柄声明为全局变量，通用的方法声明为公有（</a:t>
            </a:r>
            <a:r>
              <a:rPr lang="en-US" altLang="zh-CN" dirty="0"/>
              <a:t>public</a:t>
            </a:r>
            <a:r>
              <a:rPr lang="zh-CN" altLang="zh-CN" dirty="0"/>
              <a:t>）方法，定义在项目</a:t>
            </a:r>
            <a:r>
              <a:rPr lang="en-US" altLang="zh-CN" dirty="0"/>
              <a:t>.h</a:t>
            </a:r>
            <a:r>
              <a:rPr lang="zh-CN" altLang="zh-CN" dirty="0"/>
              <a:t>头文件中。</a:t>
            </a:r>
          </a:p>
          <a:p>
            <a:pPr indent="450850">
              <a:lnSpc>
                <a:spcPct val="150000"/>
              </a:lnSpc>
            </a:pPr>
            <a:r>
              <a:rPr lang="en-US" altLang="zh-CN" dirty="0" err="1">
                <a:hlinkClick r:id="rId2" action="ppaction://hlinkfile"/>
              </a:rPr>
              <a:t>mainwindow.h</a:t>
            </a:r>
            <a:r>
              <a:rPr lang="zh-CN" altLang="zh-CN" dirty="0">
                <a:hlinkClick r:id="rId2" action="ppaction://hlinkfile"/>
              </a:rPr>
              <a:t>头文件的</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lnSpc>
                <a:spcPct val="150000"/>
              </a:lnSpc>
            </a:pPr>
            <a:r>
              <a:rPr lang="zh-CN" altLang="zh-CN" dirty="0"/>
              <a:t>后面实现具体功能的代码皆位于</a:t>
            </a:r>
            <a:r>
              <a:rPr lang="en-US" altLang="zh-CN" dirty="0"/>
              <a:t>mainwindow.cpp</a:t>
            </a:r>
            <a:r>
              <a:rPr lang="zh-CN" altLang="zh-CN" dirty="0"/>
              <a:t>源文件中</a:t>
            </a:r>
            <a:r>
              <a:rPr lang="zh-CN" altLang="zh-CN" dirty="0" smtClean="0"/>
              <a:t>。</a:t>
            </a:r>
            <a:endParaRPr lang="zh-CN" altLang="zh-CN" dirty="0"/>
          </a:p>
        </p:txBody>
      </p:sp>
    </p:spTree>
    <p:extLst>
      <p:ext uri="{BB962C8B-B14F-4D97-AF65-F5344CB8AC3E}">
        <p14:creationId xmlns:p14="http://schemas.microsoft.com/office/powerpoint/2010/main" val="533614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67639" y="3847923"/>
            <a:ext cx="2203170" cy="518595"/>
          </a:xfrm>
          <a:prstGeom prst="rect">
            <a:avLst/>
          </a:prstGeom>
          <a:noFill/>
        </p:spPr>
        <p:txBody>
          <a:bodyPr wrap="square" lIns="86863" tIns="43430" rIns="86863" bIns="43430" rtlCol="0">
            <a:spAutoFit/>
          </a:bodyPr>
          <a:lstStyle/>
          <a:p>
            <a:r>
              <a:rPr lang="zh-CN" altLang="zh-CN" sz="2800" b="1" dirty="0"/>
              <a:t>初始化显示</a:t>
            </a:r>
          </a:p>
        </p:txBody>
      </p:sp>
    </p:spTree>
    <p:extLst>
      <p:ext uri="{BB962C8B-B14F-4D97-AF65-F5344CB8AC3E}">
        <p14:creationId xmlns:p14="http://schemas.microsoft.com/office/powerpoint/2010/main" val="23030365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初始化显示</a:t>
            </a:r>
          </a:p>
        </p:txBody>
      </p:sp>
      <p:sp>
        <p:nvSpPr>
          <p:cNvPr id="3" name="矩形 2"/>
          <p:cNvSpPr/>
          <p:nvPr/>
        </p:nvSpPr>
        <p:spPr>
          <a:xfrm>
            <a:off x="1136845" y="981696"/>
            <a:ext cx="7040686" cy="353943"/>
          </a:xfrm>
          <a:prstGeom prst="rect">
            <a:avLst/>
          </a:prstGeom>
        </p:spPr>
        <p:txBody>
          <a:bodyPr wrap="square">
            <a:spAutoFit/>
          </a:bodyPr>
          <a:lstStyle/>
          <a:p>
            <a:r>
              <a:rPr lang="zh-CN" altLang="zh-CN" dirty="0"/>
              <a:t>首先在</a:t>
            </a:r>
            <a:r>
              <a:rPr lang="en-US" altLang="zh-CN" dirty="0" err="1"/>
              <a:t>Qt</a:t>
            </a:r>
            <a:r>
              <a:rPr lang="zh-CN" altLang="zh-CN" dirty="0"/>
              <a:t>界面上显示待处理的图片，在构造方法中添加如下代码</a:t>
            </a:r>
            <a:r>
              <a:rPr lang="zh-CN" altLang="zh-CN" dirty="0" smtClean="0"/>
              <a:t>：</a:t>
            </a:r>
            <a:endParaRPr lang="zh-CN" altLang="zh-CN" dirty="0"/>
          </a:p>
        </p:txBody>
      </p:sp>
      <p:sp>
        <p:nvSpPr>
          <p:cNvPr id="4" name="TextBox 3"/>
          <p:cNvSpPr txBox="1"/>
          <p:nvPr/>
        </p:nvSpPr>
        <p:spPr>
          <a:xfrm>
            <a:off x="1136845" y="1460665"/>
            <a:ext cx="9574698" cy="2128242"/>
          </a:xfrm>
          <a:prstGeom prst="roundRect">
            <a:avLst/>
          </a:prstGeom>
          <a:solidFill>
            <a:srgbClr val="DDDDDD"/>
          </a:solidFill>
        </p:spPr>
        <p:txBody>
          <a:bodyPr wrap="square" rtlCol="0">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b="1" dirty="0"/>
              <a:t>    </a:t>
            </a:r>
            <a:r>
              <a:rPr lang="en-US" altLang="zh-CN" b="1" dirty="0" err="1"/>
              <a:t>initMainWindow</a:t>
            </a:r>
            <a:r>
              <a:rPr lang="en-US" altLang="zh-CN" b="1"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553969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初始化显示</a:t>
            </a:r>
          </a:p>
        </p:txBody>
      </p:sp>
      <p:sp>
        <p:nvSpPr>
          <p:cNvPr id="3" name="矩形 2"/>
          <p:cNvSpPr/>
          <p:nvPr/>
        </p:nvSpPr>
        <p:spPr>
          <a:xfrm>
            <a:off x="1267532" y="958298"/>
            <a:ext cx="4208909" cy="369332"/>
          </a:xfrm>
          <a:prstGeom prst="rect">
            <a:avLst/>
          </a:prstGeom>
        </p:spPr>
        <p:txBody>
          <a:bodyPr wrap="none">
            <a:spAutoFit/>
          </a:bodyPr>
          <a:lstStyle/>
          <a:p>
            <a:r>
              <a:rPr lang="zh-CN" altLang="zh-CN" sz="1800" dirty="0"/>
              <a:t>初始化方法</a:t>
            </a:r>
            <a:r>
              <a:rPr lang="en-US" altLang="zh-CN" sz="1800" dirty="0" err="1"/>
              <a:t>initMainWindow</a:t>
            </a:r>
            <a:r>
              <a:rPr lang="en-US" altLang="zh-CN" sz="1800" dirty="0"/>
              <a:t>()</a:t>
            </a:r>
            <a:r>
              <a:rPr lang="zh-CN" altLang="zh-CN" sz="1800" dirty="0"/>
              <a:t>的代码为：</a:t>
            </a:r>
          </a:p>
        </p:txBody>
      </p:sp>
      <p:sp>
        <p:nvSpPr>
          <p:cNvPr id="4" name="TextBox 3"/>
          <p:cNvSpPr txBox="1"/>
          <p:nvPr/>
        </p:nvSpPr>
        <p:spPr>
          <a:xfrm>
            <a:off x="1267532" y="1327630"/>
            <a:ext cx="9194629" cy="2839403"/>
          </a:xfrm>
          <a:prstGeom prst="roundRect">
            <a:avLst>
              <a:gd name="adj" fmla="val 8741"/>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"shape01.jpg";   		//</a:t>
            </a:r>
            <a:r>
              <a:rPr lang="zh-CN" altLang="zh-CN" dirty="0"/>
              <a:t>本地路径（图片直接存放在项目目录下）</a:t>
            </a:r>
          </a:p>
          <a:p>
            <a:r>
              <a:rPr lang="en-US" altLang="zh-CN" dirty="0"/>
              <a:t>    Mat </a:t>
            </a:r>
            <a:r>
              <a:rPr lang="en-US" altLang="zh-CN" dirty="0" err="1"/>
              <a:t>imgData</a:t>
            </a:r>
            <a:r>
              <a:rPr lang="en-US" altLang="zh-CN" dirty="0"/>
              <a:t> = </a:t>
            </a:r>
            <a:r>
              <a:rPr lang="en-US" altLang="zh-CN" dirty="0" err="1"/>
              <a:t>imread</a:t>
            </a:r>
            <a:r>
              <a:rPr lang="en-US" altLang="zh-CN" dirty="0"/>
              <a:t>(imgPath.toLatin1().data());    	//</a:t>
            </a:r>
            <a:r>
              <a:rPr lang="zh-CN" altLang="zh-CN" dirty="0"/>
              <a:t>读取图像数据</a:t>
            </a:r>
          </a:p>
          <a:p>
            <a:r>
              <a:rPr lang="en-US" altLang="zh-CN" dirty="0"/>
              <a:t>    </a:t>
            </a:r>
            <a:r>
              <a:rPr lang="en-US" altLang="zh-CN" dirty="0" err="1"/>
              <a:t>cvtColor</a:t>
            </a:r>
            <a:r>
              <a:rPr lang="en-US" altLang="zh-CN" dirty="0"/>
              <a:t>(</a:t>
            </a:r>
            <a:r>
              <a:rPr lang="en-US" altLang="zh-CN" dirty="0" err="1"/>
              <a:t>imgData</a:t>
            </a:r>
            <a:r>
              <a:rPr lang="en-US" altLang="zh-CN" dirty="0"/>
              <a:t>, </a:t>
            </a:r>
            <a:r>
              <a:rPr lang="en-US" altLang="zh-CN" dirty="0" err="1"/>
              <a:t>imgData</a:t>
            </a:r>
            <a:r>
              <a:rPr lang="en-US" altLang="zh-CN" dirty="0"/>
              <a:t>, COLOR_BGR2RGB);          	</a:t>
            </a:r>
            <a:r>
              <a:rPr lang="en-US" altLang="zh-CN" dirty="0" smtClean="0"/>
              <a:t>//</a:t>
            </a:r>
            <a:r>
              <a:rPr lang="zh-CN" altLang="zh-CN" dirty="0"/>
              <a:t>图像格式转换</a:t>
            </a:r>
          </a:p>
          <a:p>
            <a:r>
              <a:rPr lang="en-US" altLang="zh-CN" dirty="0"/>
              <a:t>    </a:t>
            </a:r>
            <a:r>
              <a:rPr lang="en-US" altLang="zh-CN" dirty="0" err="1"/>
              <a:t>myImg</a:t>
            </a:r>
            <a:r>
              <a:rPr lang="en-US" altLang="zh-CN" dirty="0"/>
              <a:t> = </a:t>
            </a:r>
            <a:r>
              <a:rPr lang="en-US" altLang="zh-CN" dirty="0" err="1"/>
              <a:t>imgData</a:t>
            </a:r>
            <a:r>
              <a:rPr lang="en-US" altLang="zh-CN" dirty="0"/>
              <a:t>;</a:t>
            </a:r>
            <a:endParaRPr lang="zh-CN" altLang="zh-CN" dirty="0"/>
          </a:p>
          <a:p>
            <a:r>
              <a:rPr lang="en-US" altLang="zh-CN" dirty="0"/>
              <a:t>    </a:t>
            </a:r>
            <a:r>
              <a:rPr lang="en-US" altLang="zh-CN" dirty="0" err="1"/>
              <a:t>myQImg</a:t>
            </a:r>
            <a:r>
              <a:rPr lang="en-US" altLang="zh-CN" dirty="0"/>
              <a:t> = </a:t>
            </a:r>
            <a:r>
              <a:rPr lang="en-US" altLang="zh-CN" dirty="0" err="1"/>
              <a:t>QImage</a:t>
            </a:r>
            <a:r>
              <a:rPr lang="en-US" altLang="zh-CN" dirty="0"/>
              <a:t>((</a:t>
            </a:r>
            <a:r>
              <a:rPr lang="en-US" altLang="zh-CN" dirty="0" err="1"/>
              <a:t>const</a:t>
            </a:r>
            <a:r>
              <a:rPr lang="en-US" altLang="zh-CN" dirty="0"/>
              <a:t> unsigned char*)(</a:t>
            </a:r>
            <a:r>
              <a:rPr lang="en-US" altLang="zh-CN" dirty="0" err="1"/>
              <a:t>imgData.data</a:t>
            </a:r>
            <a:r>
              <a:rPr lang="en-US" altLang="zh-CN" dirty="0"/>
              <a:t>), </a:t>
            </a:r>
            <a:r>
              <a:rPr lang="en-US" altLang="zh-CN" dirty="0" err="1"/>
              <a:t>imgData.cols</a:t>
            </a:r>
            <a:r>
              <a:rPr lang="en-US" altLang="zh-CN" dirty="0"/>
              <a:t>, </a:t>
            </a:r>
            <a:r>
              <a:rPr lang="en-US" altLang="zh-CN" dirty="0" err="1"/>
              <a:t>imgData</a:t>
            </a:r>
            <a:r>
              <a:rPr lang="en-US" altLang="zh-CN" dirty="0"/>
              <a:t>. rows, </a:t>
            </a: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zh-CN" altLang="zh-CN" dirty="0"/>
              <a:t>显示图片</a:t>
            </a:r>
          </a:p>
          <a:p>
            <a:r>
              <a:rPr lang="en-US" altLang="zh-CN" dirty="0" smtClean="0"/>
              <a:t>}</a:t>
            </a:r>
          </a:p>
        </p:txBody>
      </p:sp>
      <p:sp>
        <p:nvSpPr>
          <p:cNvPr id="5" name="矩形 4"/>
          <p:cNvSpPr/>
          <p:nvPr/>
        </p:nvSpPr>
        <p:spPr>
          <a:xfrm>
            <a:off x="1267532" y="4167033"/>
            <a:ext cx="4186467" cy="369332"/>
          </a:xfrm>
          <a:prstGeom prst="rect">
            <a:avLst/>
          </a:prstGeom>
        </p:spPr>
        <p:txBody>
          <a:bodyPr wrap="none">
            <a:spAutoFit/>
          </a:bodyPr>
          <a:lstStyle/>
          <a:p>
            <a:r>
              <a:rPr lang="zh-CN" altLang="zh-CN" sz="1800" dirty="0"/>
              <a:t>显示图片的</a:t>
            </a:r>
            <a:r>
              <a:rPr lang="en-US" altLang="zh-CN" sz="1800" dirty="0" err="1"/>
              <a:t>imgShow</a:t>
            </a:r>
            <a:r>
              <a:rPr lang="en-US" altLang="zh-CN" sz="1800" dirty="0"/>
              <a:t>()</a:t>
            </a:r>
            <a:r>
              <a:rPr lang="zh-CN" altLang="zh-CN" sz="1800" dirty="0"/>
              <a:t>方法中只有一句：</a:t>
            </a:r>
          </a:p>
        </p:txBody>
      </p:sp>
      <p:sp>
        <p:nvSpPr>
          <p:cNvPr id="6" name="TextBox 5"/>
          <p:cNvSpPr txBox="1"/>
          <p:nvPr/>
        </p:nvSpPr>
        <p:spPr>
          <a:xfrm>
            <a:off x="1267532" y="4702629"/>
            <a:ext cx="9194629" cy="1549360"/>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myQImg.scaled</a:t>
            </a:r>
            <a:r>
              <a:rPr lang="en-US" altLang="zh-CN" dirty="0"/>
              <a:t>(</a:t>
            </a:r>
            <a:r>
              <a:rPr lang="en-US" altLang="zh-CN" dirty="0" err="1"/>
              <a:t>ui</a:t>
            </a:r>
            <a:r>
              <a:rPr lang="en-US" altLang="zh-CN" dirty="0"/>
              <a:t>-&gt;</a:t>
            </a:r>
            <a:r>
              <a:rPr lang="en-US" altLang="zh-CN" dirty="0" err="1"/>
              <a:t>viewLabel</a:t>
            </a:r>
            <a:r>
              <a:rPr lang="en-US" altLang="zh-CN" dirty="0"/>
              <a:t>-&gt; 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在</a:t>
            </a:r>
            <a:r>
              <a:rPr lang="en-US" altLang="zh-CN" dirty="0" err="1"/>
              <a:t>Qt</a:t>
            </a:r>
            <a:r>
              <a:rPr lang="zh-CN" altLang="zh-CN" dirty="0"/>
              <a:t>界面上显示图像</a:t>
            </a:r>
          </a:p>
          <a:p>
            <a:r>
              <a:rPr lang="en-US" altLang="zh-CN" dirty="0" smtClean="0"/>
              <a:t>}</a:t>
            </a:r>
            <a:endParaRPr lang="zh-CN" altLang="zh-CN" dirty="0"/>
          </a:p>
        </p:txBody>
      </p:sp>
    </p:spTree>
    <p:extLst>
      <p:ext uri="{BB962C8B-B14F-4D97-AF65-F5344CB8AC3E}">
        <p14:creationId xmlns:p14="http://schemas.microsoft.com/office/powerpoint/2010/main" val="838063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67639" y="3847923"/>
            <a:ext cx="2203170" cy="518595"/>
          </a:xfrm>
          <a:prstGeom prst="rect">
            <a:avLst/>
          </a:prstGeom>
          <a:noFill/>
        </p:spPr>
        <p:txBody>
          <a:bodyPr wrap="square" lIns="86863" tIns="43430" rIns="86863" bIns="43430" rtlCol="0">
            <a:spAutoFit/>
          </a:bodyPr>
          <a:lstStyle/>
          <a:p>
            <a:r>
              <a:rPr lang="zh-CN" altLang="zh-CN" sz="2800" b="1" dirty="0" smtClean="0"/>
              <a:t>功</a:t>
            </a:r>
            <a:r>
              <a:rPr lang="en-US" altLang="zh-CN" sz="2800" b="1" dirty="0" smtClean="0"/>
              <a:t>  </a:t>
            </a:r>
            <a:r>
              <a:rPr lang="zh-CN" altLang="zh-CN" sz="2800" b="1" dirty="0" smtClean="0"/>
              <a:t>能</a:t>
            </a:r>
            <a:r>
              <a:rPr lang="en-US" altLang="zh-CN" sz="2800" b="1" dirty="0" smtClean="0"/>
              <a:t>  </a:t>
            </a:r>
            <a:r>
              <a:rPr lang="zh-CN" altLang="zh-CN" sz="2800" b="1" dirty="0" smtClean="0"/>
              <a:t>实</a:t>
            </a:r>
            <a:r>
              <a:rPr lang="en-US" altLang="zh-CN" sz="2800" b="1" dirty="0" smtClean="0"/>
              <a:t>  </a:t>
            </a:r>
            <a:r>
              <a:rPr lang="zh-CN" altLang="zh-CN" sz="2800" b="1" dirty="0" smtClean="0"/>
              <a:t>现</a:t>
            </a:r>
            <a:endParaRPr lang="zh-CN" altLang="zh-CN" sz="2800" b="1" dirty="0"/>
          </a:p>
        </p:txBody>
      </p:sp>
    </p:spTree>
    <p:extLst>
      <p:ext uri="{BB962C8B-B14F-4D97-AF65-F5344CB8AC3E}">
        <p14:creationId xmlns:p14="http://schemas.microsoft.com/office/powerpoint/2010/main" val="392799201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矩形 2"/>
          <p:cNvSpPr/>
          <p:nvPr/>
        </p:nvSpPr>
        <p:spPr>
          <a:xfrm>
            <a:off x="1136845" y="946247"/>
            <a:ext cx="9408443" cy="369332"/>
          </a:xfrm>
          <a:prstGeom prst="rect">
            <a:avLst/>
          </a:prstGeom>
        </p:spPr>
        <p:txBody>
          <a:bodyPr wrap="square">
            <a:spAutoFit/>
          </a:bodyPr>
          <a:lstStyle/>
          <a:p>
            <a:r>
              <a:rPr lang="zh-CN" altLang="zh-CN" sz="1800" dirty="0"/>
              <a:t>图片合成处理功能写在</a:t>
            </a:r>
            <a:r>
              <a:rPr lang="en-US" altLang="zh-CN" sz="1800" dirty="0" err="1"/>
              <a:t>imgProc</a:t>
            </a:r>
            <a:r>
              <a:rPr lang="en-US" altLang="zh-CN" sz="1800" dirty="0"/>
              <a:t>()</a:t>
            </a:r>
            <a:r>
              <a:rPr lang="zh-CN" altLang="zh-CN" sz="1800" dirty="0"/>
              <a:t>方法中，该方法接收</a:t>
            </a:r>
            <a:r>
              <a:rPr lang="en-US" altLang="zh-CN" sz="1800" dirty="0"/>
              <a:t>1</a:t>
            </a:r>
            <a:r>
              <a:rPr lang="zh-CN" altLang="zh-CN" sz="1800" dirty="0"/>
              <a:t>个透明度参数</a:t>
            </a:r>
            <a:r>
              <a:rPr lang="en-US" altLang="zh-CN" sz="1800" dirty="0"/>
              <a:t>a</a:t>
            </a:r>
            <a:r>
              <a:rPr lang="zh-CN" altLang="zh-CN" sz="1800" dirty="0"/>
              <a:t>，实现代码为：</a:t>
            </a:r>
          </a:p>
        </p:txBody>
      </p:sp>
      <p:sp>
        <p:nvSpPr>
          <p:cNvPr id="4" name="TextBox 3"/>
          <p:cNvSpPr txBox="1"/>
          <p:nvPr/>
        </p:nvSpPr>
        <p:spPr>
          <a:xfrm>
            <a:off x="1136845" y="1335283"/>
            <a:ext cx="9622199" cy="3356670"/>
          </a:xfrm>
          <a:prstGeom prst="roundRect">
            <a:avLst>
              <a:gd name="adj" fmla="val 7035"/>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imgProc</a:t>
            </a:r>
            <a:r>
              <a:rPr lang="en-US" altLang="zh-CN" dirty="0"/>
              <a:t>(float alp)</a:t>
            </a:r>
            <a:endParaRPr lang="zh-CN" altLang="zh-CN" dirty="0"/>
          </a:p>
          <a:p>
            <a:r>
              <a:rPr lang="en-US" altLang="zh-CN" dirty="0"/>
              <a:t>{</a:t>
            </a:r>
            <a:endParaRPr lang="zh-CN" altLang="zh-CN" dirty="0"/>
          </a:p>
          <a:p>
            <a:r>
              <a:rPr lang="en-US" altLang="zh-CN" dirty="0"/>
              <a:t>    Mat imgSrc1 = </a:t>
            </a:r>
            <a:r>
              <a:rPr lang="en-US" altLang="zh-CN" dirty="0" err="1"/>
              <a:t>myImg</a:t>
            </a:r>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"shape02.jpg";            			//</a:t>
            </a:r>
            <a:r>
              <a:rPr lang="zh-CN" altLang="zh-CN" dirty="0"/>
              <a:t>路径中不能含中文字符</a:t>
            </a:r>
          </a:p>
          <a:p>
            <a:r>
              <a:rPr lang="en-US" altLang="zh-CN" dirty="0"/>
              <a:t>    Mat imgSrc2 = </a:t>
            </a:r>
            <a:r>
              <a:rPr lang="en-US" altLang="zh-CN" dirty="0" err="1"/>
              <a:t>imread</a:t>
            </a:r>
            <a:r>
              <a:rPr lang="en-US" altLang="zh-CN" dirty="0"/>
              <a:t>(imgPath.toLatin1().data());	</a:t>
            </a:r>
            <a:r>
              <a:rPr lang="en-US" altLang="zh-CN" dirty="0" smtClean="0"/>
              <a:t>	//</a:t>
            </a:r>
            <a:r>
              <a:rPr lang="zh-CN" altLang="zh-CN" dirty="0"/>
              <a:t>读取图片数据</a:t>
            </a:r>
          </a:p>
          <a:p>
            <a:r>
              <a:rPr lang="en-US" altLang="zh-CN" dirty="0"/>
              <a:t>    </a:t>
            </a:r>
            <a:r>
              <a:rPr lang="en-US" altLang="zh-CN" dirty="0" err="1"/>
              <a:t>cvtColor</a:t>
            </a:r>
            <a:r>
              <a:rPr lang="en-US" altLang="zh-CN" dirty="0"/>
              <a:t>(imgSrc2, imgSrc2, COLOR_BGR2RGB);			//</a:t>
            </a:r>
            <a:r>
              <a:rPr lang="zh-CN" altLang="zh-CN" dirty="0"/>
              <a:t>图像格式转换</a:t>
            </a:r>
          </a:p>
          <a:p>
            <a:r>
              <a:rPr lang="en-US" altLang="zh-CN" dirty="0"/>
              <a:t>    Mat </a:t>
            </a:r>
            <a:r>
              <a:rPr lang="en-US" altLang="zh-CN" dirty="0" err="1"/>
              <a:t>imgDst</a:t>
            </a:r>
            <a:r>
              <a:rPr lang="en-US" altLang="zh-CN" dirty="0"/>
              <a:t>;</a:t>
            </a:r>
            <a:endParaRPr lang="zh-CN" altLang="zh-CN" dirty="0"/>
          </a:p>
          <a:p>
            <a:r>
              <a:rPr lang="en-US" altLang="zh-CN" dirty="0"/>
              <a:t>    </a:t>
            </a:r>
            <a:r>
              <a:rPr lang="en-US" altLang="zh-CN" dirty="0" err="1"/>
              <a:t>addWeighted</a:t>
            </a:r>
            <a:r>
              <a:rPr lang="en-US" altLang="zh-CN" dirty="0"/>
              <a:t>(imgSrc2,alp,imgSrc1,1-alp,0,imgDst);	</a:t>
            </a:r>
            <a:r>
              <a:rPr lang="en-US" altLang="zh-CN" dirty="0" smtClean="0"/>
              <a:t>	//(</a:t>
            </a:r>
            <a:r>
              <a:rPr lang="en-US" altLang="zh-CN" dirty="0"/>
              <a:t>a)</a:t>
            </a:r>
            <a:endParaRPr lang="zh-CN" altLang="zh-CN" dirty="0"/>
          </a:p>
          <a:p>
            <a:r>
              <a:rPr lang="en-US" altLang="zh-CN" dirty="0"/>
              <a:t>    </a:t>
            </a:r>
            <a:r>
              <a:rPr lang="en-US" altLang="zh-CN" dirty="0" err="1"/>
              <a:t>myQImg</a:t>
            </a:r>
            <a:r>
              <a:rPr lang="en-US" altLang="zh-CN" dirty="0"/>
              <a:t>=</a:t>
            </a:r>
            <a:r>
              <a:rPr lang="en-US" altLang="zh-CN" dirty="0" err="1"/>
              <a:t>QImage</a:t>
            </a:r>
            <a:r>
              <a:rPr lang="en-US" altLang="zh-CN" dirty="0"/>
              <a:t>((</a:t>
            </a:r>
            <a:r>
              <a:rPr lang="en-US" altLang="zh-CN" dirty="0" err="1"/>
              <a:t>const</a:t>
            </a:r>
            <a:r>
              <a:rPr lang="en-US" altLang="zh-CN" dirty="0"/>
              <a:t> unsigned char*)(</a:t>
            </a:r>
            <a:r>
              <a:rPr lang="en-US" altLang="zh-CN" dirty="0" err="1"/>
              <a:t>imgDst.data</a:t>
            </a:r>
            <a:r>
              <a:rPr lang="en-US" altLang="zh-CN" dirty="0"/>
              <a:t>),</a:t>
            </a:r>
            <a:r>
              <a:rPr lang="en-US" altLang="zh-CN" dirty="0" err="1"/>
              <a:t>imgDst.cols,imgDst.rows</a:t>
            </a:r>
            <a:r>
              <a:rPr lang="en-US" altLang="zh-CN" dirty="0"/>
              <a:t>, </a:t>
            </a:r>
            <a:br>
              <a:rPr lang="en-US" altLang="zh-CN" dirty="0"/>
            </a:b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zh-CN" altLang="zh-CN" dirty="0"/>
              <a:t>显示图片</a:t>
            </a:r>
          </a:p>
          <a:p>
            <a:r>
              <a:rPr lang="en-US" altLang="zh-CN" dirty="0" smtClean="0"/>
              <a:t>}</a:t>
            </a:r>
          </a:p>
        </p:txBody>
      </p:sp>
    </p:spTree>
    <p:extLst>
      <p:ext uri="{BB962C8B-B14F-4D97-AF65-F5344CB8AC3E}">
        <p14:creationId xmlns:p14="http://schemas.microsoft.com/office/powerpoint/2010/main" val="188737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22184" cy="461665"/>
          </a:xfrm>
          <a:prstGeom prst="rect">
            <a:avLst/>
          </a:prstGeom>
        </p:spPr>
        <p:txBody>
          <a:bodyPr wrap="none">
            <a:spAutoFit/>
          </a:bodyPr>
          <a:lstStyle/>
          <a:p>
            <a:r>
              <a:rPr lang="zh-CN" altLang="zh-CN" sz="2400" b="1" dirty="0"/>
              <a:t>图像增强</a:t>
            </a:r>
          </a:p>
        </p:txBody>
      </p:sp>
      <p:sp>
        <p:nvSpPr>
          <p:cNvPr id="3" name="TextBox 2"/>
          <p:cNvSpPr txBox="1"/>
          <p:nvPr/>
        </p:nvSpPr>
        <p:spPr>
          <a:xfrm>
            <a:off x="676894" y="1009403"/>
            <a:ext cx="10604664" cy="1200329"/>
          </a:xfrm>
          <a:prstGeom prst="rect">
            <a:avLst/>
          </a:prstGeom>
          <a:noFill/>
        </p:spPr>
        <p:txBody>
          <a:bodyPr wrap="square" rtlCol="0">
            <a:spAutoFit/>
          </a:bodyPr>
          <a:lstStyle/>
          <a:p>
            <a:pPr indent="450850"/>
            <a:r>
              <a:rPr lang="zh-CN" altLang="zh-CN" sz="1800" b="1" u="sng" dirty="0"/>
              <a:t>【例】</a:t>
            </a:r>
            <a:r>
              <a:rPr lang="zh-CN" altLang="zh-CN" sz="1800" u="sng" dirty="0"/>
              <a:t>（难度一般）</a:t>
            </a:r>
            <a:r>
              <a:rPr lang="zh-CN" altLang="zh-CN" sz="1800" dirty="0"/>
              <a:t>（</a:t>
            </a:r>
            <a:r>
              <a:rPr lang="en-US" altLang="zh-CN" sz="1800" dirty="0"/>
              <a:t>CH2101</a:t>
            </a:r>
            <a:r>
              <a:rPr lang="zh-CN" altLang="zh-CN" sz="1800" dirty="0"/>
              <a:t>）休闲潜水作为一项新兴的运动，近年来在国内越来越普及，普通人借助水肺潜水装备可轻松地潜入海底，在美丽的珊瑚丛中与各种海洋动物零距离地接触，用摄像机记录下这一刻无疑是美好的，但由于海水对光线的色散和吸收效应，在水下拍出的照片往往色彩上都较为暗淡，且清晰度也不尽如人意。女潜水员与海星的照片如图</a:t>
            </a:r>
            <a:r>
              <a:rPr lang="en-US" altLang="zh-CN" sz="1800" dirty="0"/>
              <a:t>21.1</a:t>
            </a:r>
            <a:r>
              <a:rPr lang="zh-CN" altLang="zh-CN" sz="1800" dirty="0"/>
              <a:t>所示。</a:t>
            </a:r>
            <a:endParaRPr lang="zh-CN" altLang="en-US" sz="1800" dirty="0"/>
          </a:p>
        </p:txBody>
      </p:sp>
      <p:pic>
        <p:nvPicPr>
          <p:cNvPr id="2050"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287" y="2339603"/>
            <a:ext cx="5870451" cy="376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087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508166" y="2848099"/>
            <a:ext cx="8597735" cy="320633"/>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508166" y="1923803"/>
            <a:ext cx="8597735" cy="320633"/>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TextBox 2"/>
          <p:cNvSpPr txBox="1"/>
          <p:nvPr/>
        </p:nvSpPr>
        <p:spPr>
          <a:xfrm>
            <a:off x="914400" y="1056904"/>
            <a:ext cx="10094026" cy="3016210"/>
          </a:xfrm>
          <a:prstGeom prst="rect">
            <a:avLst/>
          </a:prstGeom>
          <a:noFill/>
        </p:spPr>
        <p:txBody>
          <a:bodyPr wrap="square" rtlCol="0">
            <a:spAutoFit/>
          </a:bodyPr>
          <a:lstStyle/>
          <a:p>
            <a:pPr indent="450850"/>
            <a:r>
              <a:rPr lang="zh-CN" altLang="zh-CN" dirty="0"/>
              <a:t>其中，</a:t>
            </a:r>
          </a:p>
          <a:p>
            <a:pPr indent="450850"/>
            <a:r>
              <a:rPr lang="en-US" altLang="zh-CN" b="1" dirty="0"/>
              <a:t>(a) </a:t>
            </a:r>
            <a:r>
              <a:rPr lang="en-US" altLang="zh-CN" b="1" dirty="0" err="1"/>
              <a:t>addWeighted</a:t>
            </a:r>
            <a:r>
              <a:rPr lang="en-US" altLang="zh-CN" b="1" dirty="0"/>
              <a:t>(imgSrc2, alp, imgSrc1, 1 - alp, 0, </a:t>
            </a:r>
            <a:r>
              <a:rPr lang="en-US" altLang="zh-CN" b="1" dirty="0" err="1"/>
              <a:t>imgDst</a:t>
            </a:r>
            <a:r>
              <a:rPr lang="en-US" altLang="zh-CN" b="1" dirty="0"/>
              <a:t>);</a:t>
            </a:r>
            <a:r>
              <a:rPr lang="zh-CN" altLang="zh-CN" b="1" dirty="0"/>
              <a:t>：</a:t>
            </a:r>
            <a:r>
              <a:rPr lang="en-US" altLang="zh-CN" dirty="0" err="1"/>
              <a:t>OpenCV</a:t>
            </a:r>
            <a:r>
              <a:rPr lang="zh-CN" altLang="zh-CN" dirty="0"/>
              <a:t>用</a:t>
            </a:r>
            <a:r>
              <a:rPr lang="en-US" altLang="zh-CN" dirty="0" err="1"/>
              <a:t>addWeighted</a:t>
            </a:r>
            <a:r>
              <a:rPr lang="en-US" altLang="zh-CN" dirty="0"/>
              <a:t>()</a:t>
            </a:r>
            <a:r>
              <a:rPr lang="zh-CN" altLang="zh-CN" dirty="0"/>
              <a:t>方法实现将两张图按照不同的透明度进行叠加，程序写法为：</a:t>
            </a:r>
          </a:p>
          <a:p>
            <a:pPr indent="450850">
              <a:spcBef>
                <a:spcPts val="600"/>
              </a:spcBef>
              <a:spcAft>
                <a:spcPts val="600"/>
              </a:spcAft>
            </a:pPr>
            <a:r>
              <a:rPr lang="en-US" altLang="zh-CN" dirty="0" smtClean="0"/>
              <a:t>    </a:t>
            </a:r>
            <a:r>
              <a:rPr lang="en-US" altLang="zh-CN" dirty="0" err="1" smtClean="0"/>
              <a:t>addWeighted</a:t>
            </a:r>
            <a:r>
              <a:rPr lang="en-US" altLang="zh-CN" dirty="0"/>
              <a:t>(</a:t>
            </a:r>
            <a:r>
              <a:rPr lang="zh-CN" altLang="zh-CN" dirty="0"/>
              <a:t>原图</a:t>
            </a:r>
            <a:r>
              <a:rPr lang="en-US" altLang="zh-CN" dirty="0"/>
              <a:t>2, a, </a:t>
            </a:r>
            <a:r>
              <a:rPr lang="zh-CN" altLang="zh-CN" dirty="0"/>
              <a:t>原图</a:t>
            </a:r>
            <a:r>
              <a:rPr lang="en-US" altLang="zh-CN" dirty="0"/>
              <a:t>1, 1-a, 0, </a:t>
            </a:r>
            <a:r>
              <a:rPr lang="zh-CN" altLang="zh-CN" dirty="0"/>
              <a:t>合成图像</a:t>
            </a:r>
            <a:r>
              <a:rPr lang="en-US" altLang="zh-CN" dirty="0"/>
              <a:t>);</a:t>
            </a:r>
            <a:endParaRPr lang="zh-CN" altLang="zh-CN" dirty="0"/>
          </a:p>
          <a:p>
            <a:pPr indent="450850"/>
            <a:r>
              <a:rPr lang="zh-CN" altLang="zh-CN" b="1" dirty="0"/>
              <a:t>其中，</a:t>
            </a:r>
            <a:r>
              <a:rPr lang="en-US" altLang="zh-CN" dirty="0"/>
              <a:t>a</a:t>
            </a:r>
            <a:r>
              <a:rPr lang="zh-CN" altLang="zh-CN" dirty="0"/>
              <a:t>为透明度参数，值在</a:t>
            </a:r>
            <a:r>
              <a:rPr lang="en-US" altLang="zh-CN" dirty="0"/>
              <a:t>0</a:t>
            </a:r>
            <a:r>
              <a:rPr lang="zh-CN" altLang="zh-CN" dirty="0"/>
              <a:t>～</a:t>
            </a:r>
            <a:r>
              <a:rPr lang="en-US" altLang="zh-CN" dirty="0"/>
              <a:t>1.0</a:t>
            </a:r>
            <a:r>
              <a:rPr lang="zh-CN" altLang="zh-CN" dirty="0"/>
              <a:t>之间，</a:t>
            </a:r>
            <a:r>
              <a:rPr lang="en-US" altLang="zh-CN" dirty="0" err="1"/>
              <a:t>addWeighted</a:t>
            </a:r>
            <a:r>
              <a:rPr lang="en-US" altLang="zh-CN" dirty="0"/>
              <a:t>()</a:t>
            </a:r>
            <a:r>
              <a:rPr lang="zh-CN" altLang="zh-CN" dirty="0"/>
              <a:t>方法根据给定的两张原图及</a:t>
            </a:r>
            <a:r>
              <a:rPr lang="en-US" altLang="zh-CN" dirty="0"/>
              <a:t>a</a:t>
            </a:r>
            <a:r>
              <a:rPr lang="zh-CN" altLang="zh-CN" dirty="0"/>
              <a:t>值，用插值算法合成一张新图，运算公式为：</a:t>
            </a:r>
          </a:p>
          <a:p>
            <a:pPr indent="450850">
              <a:spcBef>
                <a:spcPts val="600"/>
              </a:spcBef>
              <a:spcAft>
                <a:spcPts val="600"/>
              </a:spcAft>
            </a:pPr>
            <a:r>
              <a:rPr lang="en-US" altLang="zh-CN" dirty="0" smtClean="0"/>
              <a:t>   </a:t>
            </a:r>
            <a:r>
              <a:rPr lang="zh-CN" altLang="zh-CN" dirty="0"/>
              <a:t>合成图像素值</a:t>
            </a:r>
            <a:r>
              <a:rPr lang="en-US" altLang="zh-CN" dirty="0"/>
              <a:t>=</a:t>
            </a:r>
            <a:r>
              <a:rPr lang="zh-CN" altLang="zh-CN" dirty="0"/>
              <a:t>原图</a:t>
            </a:r>
            <a:r>
              <a:rPr lang="en-US" altLang="zh-CN" dirty="0"/>
              <a:t>1</a:t>
            </a:r>
            <a:r>
              <a:rPr lang="zh-CN" altLang="zh-CN" dirty="0"/>
              <a:t>像素值</a:t>
            </a:r>
            <a:r>
              <a:rPr lang="en-US" altLang="zh-CN" dirty="0"/>
              <a:t>×(1-a)+</a:t>
            </a:r>
            <a:r>
              <a:rPr lang="zh-CN" altLang="zh-CN" dirty="0"/>
              <a:t>原图</a:t>
            </a:r>
            <a:r>
              <a:rPr lang="en-US" altLang="zh-CN" dirty="0"/>
              <a:t>2</a:t>
            </a:r>
            <a:r>
              <a:rPr lang="zh-CN" altLang="zh-CN" dirty="0"/>
              <a:t>像素值</a:t>
            </a:r>
            <a:r>
              <a:rPr lang="en-US" altLang="zh-CN" dirty="0"/>
              <a:t>×a</a:t>
            </a:r>
            <a:endParaRPr lang="zh-CN" altLang="zh-CN" dirty="0"/>
          </a:p>
          <a:p>
            <a:pPr indent="450850"/>
            <a:r>
              <a:rPr lang="zh-CN" altLang="zh-CN" dirty="0"/>
              <a:t>特别是，当</a:t>
            </a:r>
            <a:r>
              <a:rPr lang="en-US" altLang="zh-CN" dirty="0"/>
              <a:t>a =0</a:t>
            </a:r>
            <a:r>
              <a:rPr lang="zh-CN" altLang="zh-CN" dirty="0"/>
              <a:t>时，合成图像就等同于原图</a:t>
            </a:r>
            <a:r>
              <a:rPr lang="en-US" altLang="zh-CN" dirty="0"/>
              <a:t>1</a:t>
            </a:r>
            <a:r>
              <a:rPr lang="zh-CN" altLang="zh-CN" dirty="0"/>
              <a:t>；当</a:t>
            </a:r>
            <a:r>
              <a:rPr lang="en-US" altLang="zh-CN" dirty="0"/>
              <a:t>a =1</a:t>
            </a:r>
            <a:r>
              <a:rPr lang="zh-CN" altLang="zh-CN" dirty="0"/>
              <a:t>时，合成图像等同于原图</a:t>
            </a:r>
            <a:r>
              <a:rPr lang="en-US" altLang="zh-CN" dirty="0"/>
              <a:t>2</a:t>
            </a:r>
            <a:r>
              <a:rPr lang="zh-CN" altLang="zh-CN" dirty="0"/>
              <a:t>。</a:t>
            </a:r>
          </a:p>
          <a:p>
            <a:pPr indent="450850"/>
            <a:r>
              <a:rPr lang="zh-CN" altLang="zh-CN" dirty="0"/>
              <a:t>为使界面上的滑条响应用户操作，当用户拖动或单击滑条时能实时地调整透明度</a:t>
            </a:r>
            <a:r>
              <a:rPr lang="en-US" altLang="zh-CN" dirty="0"/>
              <a:t>a</a:t>
            </a:r>
            <a:r>
              <a:rPr lang="zh-CN" altLang="zh-CN" dirty="0"/>
              <a:t>值，还要编写事件过程代码如下</a:t>
            </a:r>
            <a:r>
              <a:rPr lang="zh-CN" altLang="zh-CN" dirty="0" smtClean="0"/>
              <a:t>：</a:t>
            </a:r>
            <a:endParaRPr lang="zh-CN" altLang="zh-CN" dirty="0"/>
          </a:p>
        </p:txBody>
      </p:sp>
      <p:sp>
        <p:nvSpPr>
          <p:cNvPr id="6" name="TextBox 5"/>
          <p:cNvSpPr txBox="1"/>
          <p:nvPr/>
        </p:nvSpPr>
        <p:spPr>
          <a:xfrm>
            <a:off x="1508166" y="4073114"/>
            <a:ext cx="8597735" cy="2588806"/>
          </a:xfrm>
          <a:prstGeom prst="roundRect">
            <a:avLst>
              <a:gd name="adj" fmla="val 10087"/>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on_verticalSlider_sliderMoved</a:t>
            </a:r>
            <a:r>
              <a:rPr lang="en-US" altLang="zh-CN" dirty="0"/>
              <a:t>(</a:t>
            </a:r>
            <a:r>
              <a:rPr lang="en-US" altLang="zh-CN" dirty="0" err="1"/>
              <a:t>int</a:t>
            </a:r>
            <a:r>
              <a:rPr lang="en-US" altLang="zh-CN" dirty="0"/>
              <a:t> position)</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(position / 100.0);</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on_verticalSlider_valueChanged</a:t>
            </a:r>
            <a:r>
              <a:rPr lang="en-US" altLang="zh-CN" dirty="0"/>
              <a:t>(</a:t>
            </a:r>
            <a:r>
              <a:rPr lang="en-US" altLang="zh-CN" dirty="0" err="1"/>
              <a:t>int</a:t>
            </a:r>
            <a:r>
              <a:rPr lang="en-US" altLang="zh-CN" dirty="0"/>
              <a:t> value)</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(value / 100.0);</a:t>
            </a:r>
            <a:endParaRPr lang="zh-CN" altLang="zh-CN" dirty="0"/>
          </a:p>
          <a:p>
            <a:r>
              <a:rPr lang="en-US" altLang="zh-CN" dirty="0" smtClean="0"/>
              <a:t>}</a:t>
            </a:r>
          </a:p>
        </p:txBody>
      </p:sp>
    </p:spTree>
    <p:extLst>
      <p:ext uri="{BB962C8B-B14F-4D97-AF65-F5344CB8AC3E}">
        <p14:creationId xmlns:p14="http://schemas.microsoft.com/office/powerpoint/2010/main" val="459685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67639" y="3847923"/>
            <a:ext cx="2203170" cy="518595"/>
          </a:xfrm>
          <a:prstGeom prst="rect">
            <a:avLst/>
          </a:prstGeom>
          <a:noFill/>
        </p:spPr>
        <p:txBody>
          <a:bodyPr wrap="square" lIns="86863" tIns="43430" rIns="86863" bIns="43430" rtlCol="0">
            <a:spAutoFit/>
          </a:bodyPr>
          <a:lstStyle/>
          <a:p>
            <a:r>
              <a:rPr lang="zh-CN" altLang="zh-CN" sz="2800" b="1" dirty="0" smtClean="0"/>
              <a:t>运</a:t>
            </a:r>
            <a:r>
              <a:rPr lang="en-US" altLang="zh-CN" sz="2800" b="1" dirty="0" smtClean="0"/>
              <a:t>  </a:t>
            </a:r>
            <a:r>
              <a:rPr lang="zh-CN" altLang="zh-CN" sz="2800" b="1" dirty="0" smtClean="0"/>
              <a:t>行</a:t>
            </a:r>
            <a:r>
              <a:rPr lang="en-US" altLang="zh-CN" sz="2800" b="1" dirty="0" smtClean="0"/>
              <a:t>  </a:t>
            </a:r>
            <a:r>
              <a:rPr lang="zh-CN" altLang="zh-CN" sz="2800" b="1" dirty="0" smtClean="0"/>
              <a:t>效</a:t>
            </a:r>
            <a:r>
              <a:rPr lang="en-US" altLang="zh-CN" sz="2800" b="1" dirty="0" smtClean="0"/>
              <a:t>  </a:t>
            </a:r>
            <a:r>
              <a:rPr lang="zh-CN" altLang="zh-CN" sz="2800" b="1" dirty="0" smtClean="0"/>
              <a:t>果</a:t>
            </a:r>
            <a:endParaRPr lang="zh-CN" altLang="zh-CN" sz="2800" b="1" dirty="0"/>
          </a:p>
        </p:txBody>
      </p:sp>
    </p:spTree>
    <p:extLst>
      <p:ext uri="{BB962C8B-B14F-4D97-AF65-F5344CB8AC3E}">
        <p14:creationId xmlns:p14="http://schemas.microsoft.com/office/powerpoint/2010/main" val="377002788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TextBox 2"/>
          <p:cNvSpPr txBox="1"/>
          <p:nvPr/>
        </p:nvSpPr>
        <p:spPr>
          <a:xfrm>
            <a:off x="819397" y="1009403"/>
            <a:ext cx="10379034" cy="923330"/>
          </a:xfrm>
          <a:prstGeom prst="rect">
            <a:avLst/>
          </a:prstGeom>
          <a:noFill/>
        </p:spPr>
        <p:txBody>
          <a:bodyPr wrap="square" rtlCol="0">
            <a:spAutoFit/>
          </a:bodyPr>
          <a:lstStyle/>
          <a:p>
            <a:pPr indent="450850"/>
            <a:r>
              <a:rPr lang="zh-CN" altLang="zh-CN" sz="1800" dirty="0"/>
              <a:t>程序运行后，界面初始显示的是艺术体操女孩做下腰手撑地、单腿朝天蹬（原图</a:t>
            </a:r>
            <a:r>
              <a:rPr lang="en-US" altLang="zh-CN" sz="1800" dirty="0"/>
              <a:t>1</a:t>
            </a:r>
            <a:r>
              <a:rPr lang="zh-CN" altLang="zh-CN" sz="1800" dirty="0"/>
              <a:t>）的动作，如图</a:t>
            </a:r>
            <a:r>
              <a:rPr lang="en-US" altLang="zh-CN" sz="1800" dirty="0"/>
              <a:t>21.13</a:t>
            </a:r>
            <a:r>
              <a:rPr lang="zh-CN" altLang="zh-CN" sz="1800" dirty="0"/>
              <a:t>所示</a:t>
            </a:r>
            <a:r>
              <a:rPr lang="zh-CN" altLang="zh-CN" sz="1800" dirty="0" smtClean="0"/>
              <a:t>。</a:t>
            </a:r>
            <a:endParaRPr lang="en-US" altLang="zh-CN" sz="1800" dirty="0" smtClean="0"/>
          </a:p>
          <a:p>
            <a:pPr indent="450850"/>
            <a:r>
              <a:rPr lang="zh-CN" altLang="zh-CN" sz="1800" dirty="0"/>
              <a:t>用鼠标向上拖曳滑条可看到背景中逐渐显现女孩做倒立开叉的动作，形体动作合成如图</a:t>
            </a:r>
            <a:r>
              <a:rPr lang="en-US" altLang="zh-CN" sz="1800" dirty="0"/>
              <a:t>21.14</a:t>
            </a:r>
            <a:r>
              <a:rPr lang="zh-CN" altLang="zh-CN" sz="1800" dirty="0"/>
              <a:t>所示</a:t>
            </a:r>
            <a:r>
              <a:rPr lang="zh-CN" altLang="zh-CN" sz="1800" dirty="0" smtClean="0"/>
              <a:t>。</a:t>
            </a:r>
            <a:endParaRPr lang="zh-CN" altLang="zh-CN" sz="1800" dirty="0"/>
          </a:p>
        </p:txBody>
      </p:sp>
      <p:pic>
        <p:nvPicPr>
          <p:cNvPr id="2867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222" y="2116158"/>
            <a:ext cx="3946145" cy="332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33" y="2116158"/>
            <a:ext cx="3957323" cy="332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896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TextBox 2"/>
          <p:cNvSpPr txBox="1"/>
          <p:nvPr/>
        </p:nvSpPr>
        <p:spPr>
          <a:xfrm>
            <a:off x="771896" y="1021278"/>
            <a:ext cx="10485912" cy="646331"/>
          </a:xfrm>
          <a:prstGeom prst="rect">
            <a:avLst/>
          </a:prstGeom>
          <a:noFill/>
        </p:spPr>
        <p:txBody>
          <a:bodyPr wrap="square" rtlCol="0">
            <a:spAutoFit/>
          </a:bodyPr>
          <a:lstStyle/>
          <a:p>
            <a:pPr indent="450850"/>
            <a:r>
              <a:rPr lang="zh-CN" altLang="zh-CN" sz="1800" dirty="0"/>
              <a:t>直至滑条移至最顶端完全显示出最终的倒立做塌腰顶、双腿呈竖叉打开（原图</a:t>
            </a:r>
            <a:r>
              <a:rPr lang="en-US" altLang="zh-CN" sz="1800" dirty="0"/>
              <a:t>2</a:t>
            </a:r>
            <a:r>
              <a:rPr lang="zh-CN" altLang="zh-CN" sz="1800" dirty="0"/>
              <a:t>）的动作，如图</a:t>
            </a:r>
            <a:r>
              <a:rPr lang="en-US" altLang="zh-CN" sz="1800" dirty="0"/>
              <a:t>21.15</a:t>
            </a:r>
            <a:r>
              <a:rPr lang="zh-CN" altLang="zh-CN" sz="1800" dirty="0"/>
              <a:t>所示</a:t>
            </a:r>
            <a:r>
              <a:rPr lang="zh-CN" altLang="zh-CN" sz="1800" dirty="0" smtClean="0"/>
              <a:t>。</a:t>
            </a:r>
            <a:endParaRPr lang="zh-CN" altLang="zh-CN" sz="1800" dirty="0"/>
          </a:p>
        </p:txBody>
      </p:sp>
      <p:pic>
        <p:nvPicPr>
          <p:cNvPr id="29698"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544" y="1743075"/>
            <a:ext cx="4835051" cy="40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794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0692" y="1330037"/>
            <a:ext cx="8015844" cy="830997"/>
          </a:xfrm>
          <a:prstGeom prst="rect">
            <a:avLst/>
          </a:prstGeom>
          <a:noFill/>
        </p:spPr>
        <p:txBody>
          <a:bodyPr wrap="square" rtlCol="0">
            <a:spAutoFit/>
          </a:bodyPr>
          <a:lstStyle/>
          <a:p>
            <a:r>
              <a:rPr lang="zh-CN" altLang="zh-CN" sz="4800" b="1" dirty="0" smtClean="0">
                <a:solidFill>
                  <a:srgbClr val="663300"/>
                </a:solidFill>
              </a:rPr>
              <a:t>第</a:t>
            </a:r>
            <a:r>
              <a:rPr lang="en-US" altLang="zh-CN" sz="4800" b="1" dirty="0" smtClean="0">
                <a:solidFill>
                  <a:srgbClr val="663300"/>
                </a:solidFill>
              </a:rPr>
              <a:t>21</a:t>
            </a:r>
            <a:r>
              <a:rPr lang="zh-CN" altLang="zh-CN" sz="4800" b="1" dirty="0" smtClean="0">
                <a:solidFill>
                  <a:srgbClr val="663300"/>
                </a:solidFill>
              </a:rPr>
              <a:t>章</a:t>
            </a:r>
            <a:r>
              <a:rPr lang="en-US" altLang="zh-CN" sz="4800" b="1" dirty="0" smtClean="0">
                <a:solidFill>
                  <a:srgbClr val="663300"/>
                </a:solidFill>
              </a:rPr>
              <a:t>  </a:t>
            </a:r>
            <a:r>
              <a:rPr lang="en-US" altLang="zh-CN" sz="4800" b="1" dirty="0" err="1">
                <a:solidFill>
                  <a:srgbClr val="663300"/>
                </a:solidFill>
              </a:rPr>
              <a:t>OpenCV</a:t>
            </a:r>
            <a:r>
              <a:rPr lang="zh-CN" altLang="zh-CN" sz="4800" b="1" dirty="0">
                <a:solidFill>
                  <a:srgbClr val="663300"/>
                </a:solidFill>
              </a:rPr>
              <a:t>图像处理</a:t>
            </a:r>
          </a:p>
        </p:txBody>
      </p:sp>
      <p:sp>
        <p:nvSpPr>
          <p:cNvPr id="3" name="TextBox 2"/>
          <p:cNvSpPr txBox="1"/>
          <p:nvPr/>
        </p:nvSpPr>
        <p:spPr>
          <a:xfrm>
            <a:off x="6335488" y="3111333"/>
            <a:ext cx="3996044" cy="646331"/>
          </a:xfrm>
          <a:prstGeom prst="rect">
            <a:avLst/>
          </a:prstGeom>
          <a:noFill/>
        </p:spPr>
        <p:txBody>
          <a:bodyPr wrap="square" rtlCol="0">
            <a:spAutoFit/>
          </a:bodyPr>
          <a:lstStyle/>
          <a:p>
            <a:r>
              <a:rPr lang="en-US" altLang="zh-CN" sz="3600" b="1" dirty="0" smtClean="0"/>
              <a:t>——</a:t>
            </a:r>
            <a:r>
              <a:rPr lang="zh-CN" altLang="zh-CN" sz="3600" b="1" dirty="0"/>
              <a:t>图片旋转缩放</a:t>
            </a:r>
          </a:p>
        </p:txBody>
      </p:sp>
    </p:spTree>
    <p:extLst>
      <p:ext uri="{BB962C8B-B14F-4D97-AF65-F5344CB8AC3E}">
        <p14:creationId xmlns:p14="http://schemas.microsoft.com/office/powerpoint/2010/main" val="3090228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40943" cy="461665"/>
          </a:xfrm>
          <a:prstGeom prst="rect">
            <a:avLst/>
          </a:prstGeom>
        </p:spPr>
        <p:txBody>
          <a:bodyPr wrap="none">
            <a:spAutoFit/>
          </a:bodyPr>
          <a:lstStyle/>
          <a:p>
            <a:r>
              <a:rPr lang="zh-CN" altLang="zh-CN" sz="2400" b="1" dirty="0"/>
              <a:t>图片旋转缩放</a:t>
            </a:r>
          </a:p>
        </p:txBody>
      </p:sp>
      <p:sp>
        <p:nvSpPr>
          <p:cNvPr id="3" name="TextBox 2"/>
          <p:cNvSpPr txBox="1"/>
          <p:nvPr/>
        </p:nvSpPr>
        <p:spPr>
          <a:xfrm>
            <a:off x="760021" y="973777"/>
            <a:ext cx="10485911" cy="646331"/>
          </a:xfrm>
          <a:prstGeom prst="rect">
            <a:avLst/>
          </a:prstGeom>
          <a:noFill/>
        </p:spPr>
        <p:txBody>
          <a:bodyPr wrap="square" rtlCol="0">
            <a:spAutoFit/>
          </a:bodyPr>
          <a:lstStyle/>
          <a:p>
            <a:pPr indent="450850"/>
            <a:r>
              <a:rPr lang="zh-CN" altLang="zh-CN" sz="1800" b="1" u="sng" dirty="0"/>
              <a:t>【例】</a:t>
            </a:r>
            <a:r>
              <a:rPr lang="zh-CN" altLang="zh-CN" sz="1800" u="sng" dirty="0"/>
              <a:t>（难度一般）</a:t>
            </a:r>
            <a:r>
              <a:rPr lang="zh-CN" altLang="zh-CN" sz="1800" dirty="0"/>
              <a:t>（</a:t>
            </a:r>
            <a:r>
              <a:rPr lang="en-US" altLang="zh-CN" sz="1800" dirty="0"/>
              <a:t>CH2104</a:t>
            </a:r>
            <a:r>
              <a:rPr lang="zh-CN" altLang="zh-CN" sz="1800" dirty="0"/>
              <a:t>）现有一张中国著名</a:t>
            </a:r>
            <a:r>
              <a:rPr lang="en-US" altLang="zh-CN" sz="1800" dirty="0"/>
              <a:t>5A</a:t>
            </a:r>
            <a:r>
              <a:rPr lang="zh-CN" altLang="zh-CN" sz="1800" dirty="0"/>
              <a:t>景区长白山天池的图片（如图</a:t>
            </a:r>
            <a:r>
              <a:rPr lang="en-US" altLang="zh-CN" sz="1800" dirty="0"/>
              <a:t>21.16</a:t>
            </a:r>
            <a:r>
              <a:rPr lang="zh-CN" altLang="zh-CN" sz="1800" dirty="0"/>
              <a:t>所示），本例应用</a:t>
            </a:r>
            <a:r>
              <a:rPr lang="en-US" altLang="zh-CN" sz="1800" dirty="0" err="1"/>
              <a:t>OpenCV</a:t>
            </a:r>
            <a:r>
              <a:rPr lang="zh-CN" altLang="zh-CN" sz="1800" dirty="0"/>
              <a:t>库来实现对这张图片的任意旋转、缩放功能</a:t>
            </a:r>
            <a:r>
              <a:rPr lang="zh-CN" altLang="zh-CN" sz="1800" dirty="0" smtClean="0"/>
              <a:t>。</a:t>
            </a:r>
            <a:endParaRPr lang="zh-CN" altLang="zh-CN" sz="1800" dirty="0"/>
          </a:p>
        </p:txBody>
      </p:sp>
      <p:pic>
        <p:nvPicPr>
          <p:cNvPr id="30722"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116" y="1759465"/>
            <a:ext cx="5479616" cy="411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6333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67639" y="3847923"/>
            <a:ext cx="2203170" cy="518595"/>
          </a:xfrm>
          <a:prstGeom prst="rect">
            <a:avLst/>
          </a:prstGeom>
          <a:noFill/>
        </p:spPr>
        <p:txBody>
          <a:bodyPr wrap="square" lIns="86863" tIns="43430" rIns="86863" bIns="43430" rtlCol="0">
            <a:spAutoFit/>
          </a:bodyPr>
          <a:lstStyle/>
          <a:p>
            <a:r>
              <a:rPr lang="zh-CN" altLang="zh-CN" sz="2800" b="1" dirty="0" smtClean="0"/>
              <a:t>程</a:t>
            </a:r>
            <a:r>
              <a:rPr lang="en-US" altLang="zh-CN" sz="2800" b="1" dirty="0" smtClean="0"/>
              <a:t>  </a:t>
            </a:r>
            <a:r>
              <a:rPr lang="zh-CN" altLang="zh-CN" sz="2800" b="1" dirty="0" smtClean="0"/>
              <a:t>序</a:t>
            </a:r>
            <a:r>
              <a:rPr lang="en-US" altLang="zh-CN" sz="2800" b="1" dirty="0" smtClean="0"/>
              <a:t>  </a:t>
            </a:r>
            <a:r>
              <a:rPr lang="zh-CN" altLang="zh-CN" sz="2800" b="1" dirty="0" smtClean="0"/>
              <a:t>界</a:t>
            </a:r>
            <a:r>
              <a:rPr lang="en-US" altLang="zh-CN" sz="2800" b="1" dirty="0" smtClean="0"/>
              <a:t>  </a:t>
            </a:r>
            <a:r>
              <a:rPr lang="zh-CN" altLang="zh-CN" sz="2800" b="1" dirty="0" smtClean="0"/>
              <a:t>面</a:t>
            </a:r>
            <a:endParaRPr lang="zh-CN" altLang="zh-CN" sz="2800" b="1" dirty="0"/>
          </a:p>
        </p:txBody>
      </p:sp>
    </p:spTree>
    <p:extLst>
      <p:ext uri="{BB962C8B-B14F-4D97-AF65-F5344CB8AC3E}">
        <p14:creationId xmlns:p14="http://schemas.microsoft.com/office/powerpoint/2010/main" val="271714356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22184" cy="461665"/>
          </a:xfrm>
          <a:prstGeom prst="rect">
            <a:avLst/>
          </a:prstGeom>
        </p:spPr>
        <p:txBody>
          <a:bodyPr wrap="none">
            <a:spAutoFit/>
          </a:bodyPr>
          <a:lstStyle/>
          <a:p>
            <a:r>
              <a:rPr lang="zh-CN" altLang="zh-CN" sz="2400" b="1" dirty="0"/>
              <a:t>程序界面</a:t>
            </a:r>
          </a:p>
        </p:txBody>
      </p:sp>
      <p:sp>
        <p:nvSpPr>
          <p:cNvPr id="3" name="TextBox 2"/>
          <p:cNvSpPr txBox="1"/>
          <p:nvPr/>
        </p:nvSpPr>
        <p:spPr>
          <a:xfrm>
            <a:off x="926275" y="961901"/>
            <a:ext cx="9987148" cy="369332"/>
          </a:xfrm>
          <a:prstGeom prst="rect">
            <a:avLst/>
          </a:prstGeom>
          <a:noFill/>
        </p:spPr>
        <p:txBody>
          <a:bodyPr wrap="square" rtlCol="0">
            <a:spAutoFit/>
          </a:bodyPr>
          <a:lstStyle/>
          <a:p>
            <a:r>
              <a:rPr lang="zh-CN" altLang="zh-CN" sz="1800" dirty="0"/>
              <a:t>创建一个</a:t>
            </a:r>
            <a:r>
              <a:rPr lang="en-US" altLang="zh-CN" sz="1800" dirty="0" err="1"/>
              <a:t>Qt</a:t>
            </a:r>
            <a:r>
              <a:rPr lang="zh-CN" altLang="zh-CN" sz="1800" dirty="0"/>
              <a:t>桌面应用程序项目，项目名称为</a:t>
            </a:r>
            <a:r>
              <a:rPr lang="en-US" altLang="zh-CN" sz="1800" dirty="0" err="1"/>
              <a:t>OpencvScaleRotate</a:t>
            </a:r>
            <a:r>
              <a:rPr lang="zh-CN" altLang="zh-CN" sz="1800" dirty="0"/>
              <a:t>，设计程序界面如图</a:t>
            </a:r>
            <a:r>
              <a:rPr lang="en-US" altLang="zh-CN" sz="1800" dirty="0"/>
              <a:t>21.17</a:t>
            </a:r>
            <a:r>
              <a:rPr lang="zh-CN" altLang="zh-CN" sz="1800" dirty="0"/>
              <a:t>所示</a:t>
            </a:r>
            <a:r>
              <a:rPr lang="zh-CN" altLang="zh-CN" sz="1800" dirty="0" smtClean="0"/>
              <a:t>。</a:t>
            </a:r>
            <a:endParaRPr lang="zh-CN" altLang="zh-CN" sz="1800" dirty="0"/>
          </a:p>
        </p:txBody>
      </p:sp>
      <p:pic>
        <p:nvPicPr>
          <p:cNvPr id="31746" name="Picture 2" descr="21-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4296" y="1414360"/>
            <a:ext cx="5214669" cy="410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686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22184" cy="461665"/>
          </a:xfrm>
          <a:prstGeom prst="rect">
            <a:avLst/>
          </a:prstGeom>
        </p:spPr>
        <p:txBody>
          <a:bodyPr wrap="none">
            <a:spAutoFit/>
          </a:bodyPr>
          <a:lstStyle/>
          <a:p>
            <a:r>
              <a:rPr lang="zh-CN" altLang="zh-CN" sz="2400" b="1" dirty="0"/>
              <a:t>程序界面</a:t>
            </a:r>
          </a:p>
        </p:txBody>
      </p:sp>
      <p:sp>
        <p:nvSpPr>
          <p:cNvPr id="3" name="矩形 2"/>
          <p:cNvSpPr/>
          <p:nvPr/>
        </p:nvSpPr>
        <p:spPr>
          <a:xfrm>
            <a:off x="1136845" y="946247"/>
            <a:ext cx="8957181" cy="369332"/>
          </a:xfrm>
          <a:prstGeom prst="rect">
            <a:avLst/>
          </a:prstGeom>
        </p:spPr>
        <p:txBody>
          <a:bodyPr wrap="square">
            <a:spAutoFit/>
          </a:bodyPr>
          <a:lstStyle/>
          <a:p>
            <a:r>
              <a:rPr lang="zh-CN" altLang="zh-CN" sz="1800" dirty="0"/>
              <a:t>该程序界面上各控件都用数字序号①、②、③标注，其名称、类型及属性设置见表</a:t>
            </a:r>
            <a:r>
              <a:rPr lang="en-US" altLang="zh-CN" sz="1800" dirty="0"/>
              <a:t>21.4</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4081393590"/>
              </p:ext>
            </p:extLst>
          </p:nvPr>
        </p:nvGraphicFramePr>
        <p:xfrm>
          <a:off x="1564357" y="1588712"/>
          <a:ext cx="8529669" cy="3612650"/>
        </p:xfrm>
        <a:graphic>
          <a:graphicData uri="http://schemas.openxmlformats.org/drawingml/2006/table">
            <a:tbl>
              <a:tblPr firstRow="1" firstCol="1" bandRow="1"/>
              <a:tblGrid>
                <a:gridCol w="1154201"/>
                <a:gridCol w="2007769"/>
                <a:gridCol w="1531917"/>
                <a:gridCol w="3835782"/>
              </a:tblGrid>
              <a:tr h="266339">
                <a:tc>
                  <a:txBody>
                    <a:bodyPr/>
                    <a:lstStyle/>
                    <a:p>
                      <a:pPr algn="ctr">
                        <a:lnSpc>
                          <a:spcPts val="1400"/>
                        </a:lnSpc>
                        <a:spcAft>
                          <a:spcPts val="0"/>
                        </a:spcAft>
                      </a:pPr>
                      <a:r>
                        <a:rPr lang="zh-CN" sz="1400" kern="100">
                          <a:effectLst/>
                          <a:latin typeface="Times New Roman"/>
                          <a:ea typeface="黑体"/>
                        </a:rPr>
                        <a:t>序</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956089">
                <a:tc>
                  <a:txBody>
                    <a:bodyPr/>
                    <a:lstStyle/>
                    <a:p>
                      <a:pPr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geometry: </a:t>
                      </a:r>
                      <a:r>
                        <a:rPr lang="zh-CN" sz="1400" kern="100">
                          <a:effectLst/>
                          <a:latin typeface="Times New Roman"/>
                          <a:ea typeface="宋体"/>
                        </a:rPr>
                        <a:t>宽度</a:t>
                      </a:r>
                      <a:r>
                        <a:rPr lang="en-US" sz="1400" kern="100">
                          <a:effectLst/>
                          <a:latin typeface="Times New Roman"/>
                          <a:ea typeface="宋体"/>
                        </a:rPr>
                        <a:t>512,</a:t>
                      </a:r>
                      <a:r>
                        <a:rPr lang="zh-CN" sz="1400" kern="100">
                          <a:effectLst/>
                          <a:latin typeface="Times New Roman"/>
                          <a:ea typeface="宋体"/>
                        </a:rPr>
                        <a:t>高度</a:t>
                      </a:r>
                      <a:r>
                        <a:rPr lang="en-US" sz="1400" kern="100">
                          <a:effectLst/>
                          <a:latin typeface="Times New Roman"/>
                          <a:ea typeface="宋体"/>
                        </a:rPr>
                        <a:t>384;</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frameShape: Box;</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frameShadow: Sunken;</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text: </a:t>
                      </a:r>
                      <a:r>
                        <a:rPr lang="zh-CN" sz="14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5111">
                <a:tc>
                  <a:txBody>
                    <a:bodyPr/>
                    <a:lstStyle/>
                    <a:p>
                      <a:pPr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rotateHorizontalSlider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maximum: 720;</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value: 360;</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orientation: Horizontal;</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tickPosition: TicksAbove;</a:t>
                      </a:r>
                      <a:endParaRPr lang="zh-CN" sz="1400" kern="100">
                        <a:effectLst/>
                        <a:latin typeface="Times New Roman"/>
                        <a:ea typeface="宋体"/>
                      </a:endParaRPr>
                    </a:p>
                    <a:p>
                      <a:pPr algn="just">
                        <a:lnSpc>
                          <a:spcPts val="1400"/>
                        </a:lnSpc>
                        <a:spcAft>
                          <a:spcPts val="0"/>
                        </a:spcAft>
                      </a:pPr>
                      <a:r>
                        <a:rPr lang="en-US" sz="1400" kern="100">
                          <a:effectLst/>
                          <a:latin typeface="Times New Roman"/>
                          <a:ea typeface="宋体"/>
                        </a:rPr>
                        <a:t>tickInterval: 10</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5111">
                <a:tc>
                  <a:txBody>
                    <a:bodyPr/>
                    <a:lstStyle/>
                    <a:p>
                      <a:pPr algn="ctr">
                        <a:lnSpc>
                          <a:spcPts val="1400"/>
                        </a:lnSpc>
                        <a:spcAft>
                          <a:spcPts val="0"/>
                        </a:spcAft>
                      </a:pPr>
                      <a:r>
                        <a:rPr lang="zh-CN" sz="1400" kern="10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scaleVerticalSlider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QSlider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dirty="0">
                          <a:effectLst/>
                          <a:latin typeface="Times New Roman"/>
                          <a:ea typeface="宋体"/>
                        </a:rPr>
                        <a:t>maximum: 200;</a:t>
                      </a:r>
                      <a:endParaRPr lang="zh-CN" sz="1400" kern="100" dirty="0">
                        <a:effectLst/>
                        <a:latin typeface="Times New Roman"/>
                        <a:ea typeface="宋体"/>
                      </a:endParaRPr>
                    </a:p>
                    <a:p>
                      <a:pPr algn="just">
                        <a:lnSpc>
                          <a:spcPts val="1400"/>
                        </a:lnSpc>
                        <a:spcAft>
                          <a:spcPts val="0"/>
                        </a:spcAft>
                      </a:pPr>
                      <a:r>
                        <a:rPr lang="en-US" sz="1400" kern="100" dirty="0">
                          <a:effectLst/>
                          <a:latin typeface="Times New Roman"/>
                          <a:ea typeface="宋体"/>
                        </a:rPr>
                        <a:t>value: 100;</a:t>
                      </a:r>
                      <a:endParaRPr lang="zh-CN" sz="1400" kern="100" dirty="0">
                        <a:effectLst/>
                        <a:latin typeface="Times New Roman"/>
                        <a:ea typeface="宋体"/>
                      </a:endParaRPr>
                    </a:p>
                    <a:p>
                      <a:pPr algn="just">
                        <a:lnSpc>
                          <a:spcPts val="1400"/>
                        </a:lnSpc>
                        <a:spcAft>
                          <a:spcPts val="0"/>
                        </a:spcAft>
                      </a:pPr>
                      <a:r>
                        <a:rPr lang="en-US" sz="1400" kern="100" dirty="0">
                          <a:effectLst/>
                          <a:latin typeface="Times New Roman"/>
                          <a:ea typeface="宋体"/>
                        </a:rPr>
                        <a:t>orientation: Vertical;</a:t>
                      </a:r>
                      <a:endParaRPr lang="zh-CN" sz="1400" kern="100" dirty="0">
                        <a:effectLst/>
                        <a:latin typeface="Times New Roman"/>
                        <a:ea typeface="宋体"/>
                      </a:endParaRPr>
                    </a:p>
                    <a:p>
                      <a:pPr algn="just">
                        <a:lnSpc>
                          <a:spcPts val="1400"/>
                        </a:lnSpc>
                        <a:spcAft>
                          <a:spcPts val="0"/>
                        </a:spcAft>
                      </a:pPr>
                      <a:r>
                        <a:rPr lang="en-US" sz="1400" kern="100" dirty="0" err="1">
                          <a:effectLst/>
                          <a:latin typeface="Times New Roman"/>
                          <a:ea typeface="宋体"/>
                        </a:rPr>
                        <a:t>tickPosition</a:t>
                      </a:r>
                      <a:r>
                        <a:rPr lang="en-US" sz="1400" kern="100" dirty="0">
                          <a:effectLst/>
                          <a:latin typeface="Times New Roman"/>
                          <a:ea typeface="宋体"/>
                        </a:rPr>
                        <a:t>: </a:t>
                      </a:r>
                      <a:r>
                        <a:rPr lang="en-US" sz="1400" kern="100" dirty="0" err="1">
                          <a:effectLst/>
                          <a:latin typeface="Times New Roman"/>
                          <a:ea typeface="宋体"/>
                        </a:rPr>
                        <a:t>TicksLeft</a:t>
                      </a:r>
                      <a:r>
                        <a:rPr lang="en-US" sz="1400" kern="100" dirty="0">
                          <a:effectLst/>
                          <a:latin typeface="Times New Roman"/>
                          <a:ea typeface="宋体"/>
                        </a:rPr>
                        <a:t>;</a:t>
                      </a:r>
                      <a:endParaRPr lang="zh-CN" sz="1400" kern="100" dirty="0">
                        <a:effectLst/>
                        <a:latin typeface="Times New Roman"/>
                        <a:ea typeface="宋体"/>
                      </a:endParaRPr>
                    </a:p>
                    <a:p>
                      <a:pPr algn="just">
                        <a:lnSpc>
                          <a:spcPts val="1400"/>
                        </a:lnSpc>
                        <a:spcAft>
                          <a:spcPts val="0"/>
                        </a:spcAft>
                      </a:pPr>
                      <a:r>
                        <a:rPr lang="en-US" sz="1400" kern="100" dirty="0" err="1">
                          <a:effectLst/>
                          <a:latin typeface="Times New Roman"/>
                          <a:ea typeface="宋体"/>
                        </a:rPr>
                        <a:t>tickInterval</a:t>
                      </a:r>
                      <a:r>
                        <a:rPr lang="en-US" sz="1400" kern="100" dirty="0">
                          <a:effectLst/>
                          <a:latin typeface="Times New Roman"/>
                          <a:ea typeface="宋体"/>
                        </a:rPr>
                        <a:t>: 3</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2116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541955" y="3844322"/>
            <a:ext cx="2796943" cy="518595"/>
          </a:xfrm>
          <a:prstGeom prst="rect">
            <a:avLst/>
          </a:prstGeom>
          <a:noFill/>
        </p:spPr>
        <p:txBody>
          <a:bodyPr wrap="square" lIns="86863" tIns="43430" rIns="86863" bIns="43430" rtlCol="0">
            <a:spAutoFit/>
          </a:bodyPr>
          <a:lstStyle/>
          <a:p>
            <a:r>
              <a:rPr lang="zh-CN" altLang="zh-CN" sz="2800" b="1" dirty="0"/>
              <a:t>全局变量及方法</a:t>
            </a:r>
          </a:p>
        </p:txBody>
      </p:sp>
    </p:spTree>
    <p:extLst>
      <p:ext uri="{BB962C8B-B14F-4D97-AF65-F5344CB8AC3E}">
        <p14:creationId xmlns:p14="http://schemas.microsoft.com/office/powerpoint/2010/main" val="189470016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矩形 2"/>
          <p:cNvSpPr/>
          <p:nvPr/>
        </p:nvSpPr>
        <p:spPr>
          <a:xfrm>
            <a:off x="1136845" y="958122"/>
            <a:ext cx="9669700" cy="369332"/>
          </a:xfrm>
          <a:prstGeom prst="rect">
            <a:avLst/>
          </a:prstGeom>
        </p:spPr>
        <p:txBody>
          <a:bodyPr wrap="square">
            <a:spAutoFit/>
          </a:bodyPr>
          <a:lstStyle/>
          <a:p>
            <a:r>
              <a:rPr lang="zh-CN" altLang="zh-CN" sz="1800" dirty="0"/>
              <a:t>创建一个</a:t>
            </a:r>
            <a:r>
              <a:rPr lang="en-US" altLang="zh-CN" sz="1800" dirty="0" err="1"/>
              <a:t>Qt</a:t>
            </a:r>
            <a:r>
              <a:rPr lang="zh-CN" altLang="zh-CN" sz="1800" dirty="0"/>
              <a:t>桌面应用程序项目，项目名称为</a:t>
            </a:r>
            <a:r>
              <a:rPr lang="en-US" altLang="zh-CN" sz="1800" dirty="0" err="1"/>
              <a:t>OpencvEnhance</a:t>
            </a:r>
            <a:r>
              <a:rPr lang="zh-CN" altLang="zh-CN" sz="1800" dirty="0"/>
              <a:t>，设计程序界面如图</a:t>
            </a:r>
            <a:r>
              <a:rPr lang="en-US" altLang="zh-CN" sz="1800" dirty="0"/>
              <a:t>21.2</a:t>
            </a:r>
            <a:r>
              <a:rPr lang="zh-CN" altLang="zh-CN" sz="1800" dirty="0"/>
              <a:t>所示。</a:t>
            </a:r>
          </a:p>
        </p:txBody>
      </p:sp>
      <p:pic>
        <p:nvPicPr>
          <p:cNvPr id="3074" name="Picture 2" descr="2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8978" y="1509114"/>
            <a:ext cx="6285434" cy="3835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256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全局变量及方法</a:t>
            </a:r>
          </a:p>
        </p:txBody>
      </p:sp>
      <p:sp>
        <p:nvSpPr>
          <p:cNvPr id="3" name="TextBox 2"/>
          <p:cNvSpPr txBox="1"/>
          <p:nvPr/>
        </p:nvSpPr>
        <p:spPr>
          <a:xfrm>
            <a:off x="3075709" y="1638795"/>
            <a:ext cx="5688281" cy="2657607"/>
          </a:xfrm>
          <a:prstGeom prst="round2DiagRect">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indent="450850">
              <a:lnSpc>
                <a:spcPct val="150000"/>
              </a:lnSpc>
            </a:pPr>
            <a:r>
              <a:rPr lang="zh-CN" altLang="zh-CN" dirty="0"/>
              <a:t>为了提高程序代码的使用效率，通常建议将程序中公用的图片对象的句柄声明为全局变量，通用的方法声明为公有（</a:t>
            </a:r>
            <a:r>
              <a:rPr lang="en-US" altLang="zh-CN" dirty="0"/>
              <a:t>public</a:t>
            </a:r>
            <a:r>
              <a:rPr lang="zh-CN" altLang="zh-CN" dirty="0"/>
              <a:t>）方法，定义在项目</a:t>
            </a:r>
            <a:r>
              <a:rPr lang="en-US" altLang="zh-CN" dirty="0"/>
              <a:t>.h</a:t>
            </a:r>
            <a:r>
              <a:rPr lang="zh-CN" altLang="zh-CN" dirty="0"/>
              <a:t>头文件中。</a:t>
            </a:r>
          </a:p>
          <a:p>
            <a:pPr indent="450850">
              <a:lnSpc>
                <a:spcPct val="150000"/>
              </a:lnSpc>
            </a:pPr>
            <a:r>
              <a:rPr lang="en-US" altLang="zh-CN" dirty="0" err="1">
                <a:hlinkClick r:id="rId2" action="ppaction://hlinkfile"/>
              </a:rPr>
              <a:t>mainwindow.h</a:t>
            </a:r>
            <a:r>
              <a:rPr lang="zh-CN" altLang="zh-CN" dirty="0">
                <a:hlinkClick r:id="rId2" action="ppaction://hlinkfile"/>
              </a:rPr>
              <a:t>头文件，</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lnSpc>
                <a:spcPct val="150000"/>
              </a:lnSpc>
            </a:pPr>
            <a:r>
              <a:rPr lang="zh-CN" altLang="zh-CN" dirty="0"/>
              <a:t>后面实现具体功能的代码皆位于</a:t>
            </a:r>
            <a:r>
              <a:rPr lang="en-US" altLang="zh-CN" dirty="0"/>
              <a:t>mainwindow.cpp</a:t>
            </a:r>
            <a:r>
              <a:rPr lang="zh-CN" altLang="zh-CN" dirty="0"/>
              <a:t>源文件中</a:t>
            </a:r>
            <a:r>
              <a:rPr lang="zh-CN" altLang="zh-CN" dirty="0" smtClean="0"/>
              <a:t>。</a:t>
            </a:r>
            <a:endParaRPr lang="zh-CN" altLang="zh-CN" dirty="0"/>
          </a:p>
        </p:txBody>
      </p:sp>
    </p:spTree>
    <p:extLst>
      <p:ext uri="{BB962C8B-B14F-4D97-AF65-F5344CB8AC3E}">
        <p14:creationId xmlns:p14="http://schemas.microsoft.com/office/powerpoint/2010/main" val="3219715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29689" y="3844321"/>
            <a:ext cx="2215105" cy="518595"/>
          </a:xfrm>
          <a:prstGeom prst="rect">
            <a:avLst/>
          </a:prstGeom>
          <a:noFill/>
        </p:spPr>
        <p:txBody>
          <a:bodyPr wrap="square" lIns="86863" tIns="43430" rIns="86863" bIns="43430" rtlCol="0">
            <a:spAutoFit/>
          </a:bodyPr>
          <a:lstStyle/>
          <a:p>
            <a:r>
              <a:rPr lang="zh-CN" altLang="zh-CN" sz="2800" b="1" dirty="0"/>
              <a:t>初始化显示</a:t>
            </a:r>
          </a:p>
        </p:txBody>
      </p:sp>
    </p:spTree>
    <p:extLst>
      <p:ext uri="{BB962C8B-B14F-4D97-AF65-F5344CB8AC3E}">
        <p14:creationId xmlns:p14="http://schemas.microsoft.com/office/powerpoint/2010/main" val="63470284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初始化显示</a:t>
            </a:r>
          </a:p>
        </p:txBody>
      </p:sp>
      <p:sp>
        <p:nvSpPr>
          <p:cNvPr id="3" name="矩形 2"/>
          <p:cNvSpPr/>
          <p:nvPr/>
        </p:nvSpPr>
        <p:spPr>
          <a:xfrm>
            <a:off x="1236416" y="969997"/>
            <a:ext cx="6933808" cy="369332"/>
          </a:xfrm>
          <a:prstGeom prst="rect">
            <a:avLst/>
          </a:prstGeom>
        </p:spPr>
        <p:txBody>
          <a:bodyPr wrap="square">
            <a:spAutoFit/>
          </a:bodyPr>
          <a:lstStyle/>
          <a:p>
            <a:r>
              <a:rPr lang="zh-CN" altLang="zh-CN" sz="1800" dirty="0"/>
              <a:t>首先在</a:t>
            </a:r>
            <a:r>
              <a:rPr lang="en-US" altLang="zh-CN" sz="1800" dirty="0" err="1"/>
              <a:t>Qt</a:t>
            </a:r>
            <a:r>
              <a:rPr lang="zh-CN" altLang="zh-CN" sz="1800" dirty="0"/>
              <a:t>界面上显示待处理的图片，在构造方法中添加如下代码：</a:t>
            </a:r>
          </a:p>
        </p:txBody>
      </p:sp>
      <p:sp>
        <p:nvSpPr>
          <p:cNvPr id="4" name="TextBox 3"/>
          <p:cNvSpPr txBox="1"/>
          <p:nvPr/>
        </p:nvSpPr>
        <p:spPr>
          <a:xfrm>
            <a:off x="1236416" y="1460665"/>
            <a:ext cx="9617631" cy="2128242"/>
          </a:xfrm>
          <a:prstGeom prst="roundRect">
            <a:avLst>
              <a:gd name="adj" fmla="val 13877"/>
            </a:avLst>
          </a:prstGeom>
          <a:solidFill>
            <a:srgbClr val="DDDDDD"/>
          </a:solidFill>
        </p:spPr>
        <p:txBody>
          <a:bodyPr wrap="square" rtlCol="0">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dirty="0"/>
              <a:t>    </a:t>
            </a:r>
            <a:r>
              <a:rPr lang="en-US" altLang="zh-CN" b="1" dirty="0" err="1"/>
              <a:t>initMainWindow</a:t>
            </a:r>
            <a:r>
              <a:rPr lang="en-US" altLang="zh-CN" b="1"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862594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初始化显示</a:t>
            </a:r>
          </a:p>
        </p:txBody>
      </p:sp>
      <p:sp>
        <p:nvSpPr>
          <p:cNvPr id="3" name="矩形 2"/>
          <p:cNvSpPr/>
          <p:nvPr/>
        </p:nvSpPr>
        <p:spPr>
          <a:xfrm>
            <a:off x="1136845" y="922672"/>
            <a:ext cx="4208909" cy="369332"/>
          </a:xfrm>
          <a:prstGeom prst="rect">
            <a:avLst/>
          </a:prstGeom>
        </p:spPr>
        <p:txBody>
          <a:bodyPr wrap="none">
            <a:spAutoFit/>
          </a:bodyPr>
          <a:lstStyle/>
          <a:p>
            <a:r>
              <a:rPr lang="zh-CN" altLang="zh-CN" sz="1800" dirty="0"/>
              <a:t>初始化方法</a:t>
            </a:r>
            <a:r>
              <a:rPr lang="en-US" altLang="zh-CN" sz="1800" dirty="0" err="1"/>
              <a:t>initMainWindow</a:t>
            </a:r>
            <a:r>
              <a:rPr lang="en-US" altLang="zh-CN" sz="1800" dirty="0"/>
              <a:t>()</a:t>
            </a:r>
            <a:r>
              <a:rPr lang="zh-CN" altLang="zh-CN" sz="1800" dirty="0"/>
              <a:t>的代码为：</a:t>
            </a:r>
          </a:p>
        </p:txBody>
      </p:sp>
      <p:sp>
        <p:nvSpPr>
          <p:cNvPr id="4" name="TextBox 3"/>
          <p:cNvSpPr txBox="1"/>
          <p:nvPr/>
        </p:nvSpPr>
        <p:spPr>
          <a:xfrm>
            <a:off x="1136845" y="1377538"/>
            <a:ext cx="9669700" cy="2813209"/>
          </a:xfrm>
          <a:prstGeom prst="roundRect">
            <a:avLst>
              <a:gd name="adj" fmla="val 7156"/>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"lake.jpg";       //</a:t>
            </a:r>
            <a:r>
              <a:rPr lang="zh-CN" altLang="zh-CN" dirty="0"/>
              <a:t>本地路径（将图片直接存放在项目目录下）</a:t>
            </a:r>
          </a:p>
          <a:p>
            <a:r>
              <a:rPr lang="en-US" altLang="zh-CN" dirty="0"/>
              <a:t>    Mat </a:t>
            </a:r>
            <a:r>
              <a:rPr lang="en-US" altLang="zh-CN" dirty="0" err="1"/>
              <a:t>imgData</a:t>
            </a:r>
            <a:r>
              <a:rPr lang="en-US" altLang="zh-CN" dirty="0"/>
              <a:t> = </a:t>
            </a:r>
            <a:r>
              <a:rPr lang="en-US" altLang="zh-CN" dirty="0" err="1"/>
              <a:t>imread</a:t>
            </a:r>
            <a:r>
              <a:rPr lang="en-US" altLang="zh-CN" dirty="0"/>
              <a:t>(imgPath.toLatin1().data());  	//</a:t>
            </a:r>
            <a:r>
              <a:rPr lang="zh-CN" altLang="zh-CN" dirty="0"/>
              <a:t>读取图像数据</a:t>
            </a:r>
          </a:p>
          <a:p>
            <a:r>
              <a:rPr lang="en-US" altLang="zh-CN" dirty="0"/>
              <a:t>    </a:t>
            </a:r>
            <a:r>
              <a:rPr lang="en-US" altLang="zh-CN" dirty="0" err="1"/>
              <a:t>cvtColor</a:t>
            </a:r>
            <a:r>
              <a:rPr lang="en-US" altLang="zh-CN" dirty="0"/>
              <a:t>(</a:t>
            </a:r>
            <a:r>
              <a:rPr lang="en-US" altLang="zh-CN" dirty="0" err="1"/>
              <a:t>imgData</a:t>
            </a:r>
            <a:r>
              <a:rPr lang="en-US" altLang="zh-CN" dirty="0"/>
              <a:t>, </a:t>
            </a:r>
            <a:r>
              <a:rPr lang="en-US" altLang="zh-CN" dirty="0" err="1"/>
              <a:t>imgData</a:t>
            </a:r>
            <a:r>
              <a:rPr lang="en-US" altLang="zh-CN" dirty="0"/>
              <a:t>, COLOR_BGR2RGB);          	//</a:t>
            </a:r>
            <a:r>
              <a:rPr lang="zh-CN" altLang="zh-CN" dirty="0"/>
              <a:t>图像格式转换</a:t>
            </a:r>
          </a:p>
          <a:p>
            <a:r>
              <a:rPr lang="en-US" altLang="zh-CN" dirty="0"/>
              <a:t>    </a:t>
            </a:r>
            <a:r>
              <a:rPr lang="en-US" altLang="zh-CN" dirty="0" err="1"/>
              <a:t>myImg</a:t>
            </a:r>
            <a:r>
              <a:rPr lang="en-US" altLang="zh-CN" dirty="0"/>
              <a:t> = </a:t>
            </a:r>
            <a:r>
              <a:rPr lang="en-US" altLang="zh-CN" dirty="0" err="1"/>
              <a:t>imgData</a:t>
            </a:r>
            <a:r>
              <a:rPr lang="en-US" altLang="zh-CN" dirty="0"/>
              <a:t>;</a:t>
            </a:r>
            <a:endParaRPr lang="zh-CN" altLang="zh-CN" dirty="0"/>
          </a:p>
          <a:p>
            <a:r>
              <a:rPr lang="en-US" altLang="zh-CN" dirty="0"/>
              <a:t>    </a:t>
            </a:r>
            <a:r>
              <a:rPr lang="en-US" altLang="zh-CN" dirty="0" err="1"/>
              <a:t>myQImg</a:t>
            </a:r>
            <a:r>
              <a:rPr lang="en-US" altLang="zh-CN" dirty="0"/>
              <a:t> = </a:t>
            </a:r>
            <a:r>
              <a:rPr lang="en-US" altLang="zh-CN" dirty="0" err="1"/>
              <a:t>QImage</a:t>
            </a:r>
            <a:r>
              <a:rPr lang="en-US" altLang="zh-CN" dirty="0"/>
              <a:t>((</a:t>
            </a:r>
            <a:r>
              <a:rPr lang="en-US" altLang="zh-CN" dirty="0" err="1"/>
              <a:t>const</a:t>
            </a:r>
            <a:r>
              <a:rPr lang="en-US" altLang="zh-CN" dirty="0"/>
              <a:t> unsigned char*)(</a:t>
            </a:r>
            <a:r>
              <a:rPr lang="en-US" altLang="zh-CN" dirty="0" err="1"/>
              <a:t>imgData.data</a:t>
            </a:r>
            <a:r>
              <a:rPr lang="en-US" altLang="zh-CN" dirty="0"/>
              <a:t>), </a:t>
            </a:r>
            <a:r>
              <a:rPr lang="en-US" altLang="zh-CN" dirty="0" err="1"/>
              <a:t>imgData.cols</a:t>
            </a:r>
            <a:r>
              <a:rPr lang="en-US" altLang="zh-CN" dirty="0"/>
              <a:t>, </a:t>
            </a:r>
            <a:r>
              <a:rPr lang="en-US" altLang="zh-CN" dirty="0" err="1"/>
              <a:t>imgData</a:t>
            </a:r>
            <a:r>
              <a:rPr lang="en-US" altLang="zh-CN" dirty="0"/>
              <a:t>. rows, </a:t>
            </a: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zh-CN" altLang="zh-CN" dirty="0"/>
              <a:t>显示图片</a:t>
            </a:r>
          </a:p>
          <a:p>
            <a:r>
              <a:rPr lang="en-US" altLang="zh-CN" dirty="0" smtClean="0"/>
              <a:t>}</a:t>
            </a:r>
          </a:p>
        </p:txBody>
      </p:sp>
      <p:sp>
        <p:nvSpPr>
          <p:cNvPr id="5" name="矩形 4"/>
          <p:cNvSpPr/>
          <p:nvPr/>
        </p:nvSpPr>
        <p:spPr>
          <a:xfrm>
            <a:off x="1136845" y="4190747"/>
            <a:ext cx="4186467" cy="369332"/>
          </a:xfrm>
          <a:prstGeom prst="rect">
            <a:avLst/>
          </a:prstGeom>
        </p:spPr>
        <p:txBody>
          <a:bodyPr wrap="none">
            <a:spAutoFit/>
          </a:bodyPr>
          <a:lstStyle/>
          <a:p>
            <a:r>
              <a:rPr lang="zh-CN" altLang="zh-CN" sz="1800" dirty="0"/>
              <a:t>显示图片的</a:t>
            </a:r>
            <a:r>
              <a:rPr lang="en-US" altLang="zh-CN" sz="1800" dirty="0" err="1"/>
              <a:t>imgShow</a:t>
            </a:r>
            <a:r>
              <a:rPr lang="en-US" altLang="zh-CN" sz="1800" dirty="0"/>
              <a:t>()</a:t>
            </a:r>
            <a:r>
              <a:rPr lang="zh-CN" altLang="zh-CN" sz="1800" dirty="0"/>
              <a:t>方法中只有一句：</a:t>
            </a:r>
          </a:p>
        </p:txBody>
      </p:sp>
      <p:sp>
        <p:nvSpPr>
          <p:cNvPr id="6" name="TextBox 5"/>
          <p:cNvSpPr txBox="1"/>
          <p:nvPr/>
        </p:nvSpPr>
        <p:spPr>
          <a:xfrm>
            <a:off x="1140012" y="4560079"/>
            <a:ext cx="9669700" cy="1454557"/>
          </a:xfrm>
          <a:prstGeom prst="roundRect">
            <a:avLst>
              <a:gd name="adj" fmla="val 7156"/>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myQImg.scaled</a:t>
            </a:r>
            <a:r>
              <a:rPr lang="en-US" altLang="zh-CN" dirty="0"/>
              <a:t>(</a:t>
            </a:r>
            <a:r>
              <a:rPr lang="en-US" altLang="zh-CN" dirty="0" err="1"/>
              <a:t>ui</a:t>
            </a:r>
            <a:r>
              <a:rPr lang="en-US" altLang="zh-CN" dirty="0"/>
              <a:t>-&gt;</a:t>
            </a:r>
            <a:r>
              <a:rPr lang="en-US" altLang="zh-CN" dirty="0" err="1"/>
              <a:t>viewLabel</a:t>
            </a:r>
            <a:r>
              <a:rPr lang="en-US" altLang="zh-CN" dirty="0"/>
              <a:t>-&gt; 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在</a:t>
            </a:r>
            <a:r>
              <a:rPr lang="en-US" altLang="zh-CN" dirty="0" err="1"/>
              <a:t>Qt</a:t>
            </a:r>
            <a:r>
              <a:rPr lang="zh-CN" altLang="zh-CN" dirty="0"/>
              <a:t>界面上显示图片</a:t>
            </a:r>
          </a:p>
          <a:p>
            <a:r>
              <a:rPr lang="en-US" altLang="zh-CN" dirty="0"/>
              <a:t>}</a:t>
            </a:r>
            <a:endParaRPr lang="zh-CN" altLang="zh-CN" dirty="0"/>
          </a:p>
        </p:txBody>
      </p:sp>
    </p:spTree>
    <p:extLst>
      <p:ext uri="{BB962C8B-B14F-4D97-AF65-F5344CB8AC3E}">
        <p14:creationId xmlns:p14="http://schemas.microsoft.com/office/powerpoint/2010/main" val="1210359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29689" y="3844321"/>
            <a:ext cx="2215105" cy="518595"/>
          </a:xfrm>
          <a:prstGeom prst="rect">
            <a:avLst/>
          </a:prstGeom>
          <a:noFill/>
        </p:spPr>
        <p:txBody>
          <a:bodyPr wrap="square" lIns="86863" tIns="43430" rIns="86863" bIns="43430" rtlCol="0">
            <a:spAutoFit/>
          </a:bodyPr>
          <a:lstStyle/>
          <a:p>
            <a:r>
              <a:rPr lang="zh-CN" altLang="zh-CN" sz="2800" b="1" dirty="0" smtClean="0"/>
              <a:t>功</a:t>
            </a:r>
            <a:r>
              <a:rPr lang="en-US" altLang="zh-CN" sz="2800" b="1" dirty="0" smtClean="0"/>
              <a:t>  </a:t>
            </a:r>
            <a:r>
              <a:rPr lang="zh-CN" altLang="zh-CN" sz="2800" b="1" dirty="0" smtClean="0"/>
              <a:t>能</a:t>
            </a:r>
            <a:r>
              <a:rPr lang="en-US" altLang="zh-CN" sz="2800" b="1" dirty="0" smtClean="0"/>
              <a:t>  </a:t>
            </a:r>
            <a:r>
              <a:rPr lang="zh-CN" altLang="zh-CN" sz="2800" b="1" dirty="0" smtClean="0"/>
              <a:t>实</a:t>
            </a:r>
            <a:r>
              <a:rPr lang="en-US" altLang="zh-CN" sz="2800" b="1" dirty="0" smtClean="0"/>
              <a:t>  </a:t>
            </a:r>
            <a:r>
              <a:rPr lang="zh-CN" altLang="zh-CN" sz="2800" b="1" dirty="0" smtClean="0"/>
              <a:t>现</a:t>
            </a:r>
            <a:endParaRPr lang="zh-CN" altLang="zh-CN" sz="2800" b="1" dirty="0"/>
          </a:p>
        </p:txBody>
      </p:sp>
    </p:spTree>
    <p:extLst>
      <p:ext uri="{BB962C8B-B14F-4D97-AF65-F5344CB8AC3E}">
        <p14:creationId xmlns:p14="http://schemas.microsoft.com/office/powerpoint/2010/main" val="41479784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TextBox 2"/>
          <p:cNvSpPr txBox="1"/>
          <p:nvPr/>
        </p:nvSpPr>
        <p:spPr>
          <a:xfrm>
            <a:off x="843148" y="1045029"/>
            <a:ext cx="10284031" cy="923330"/>
          </a:xfrm>
          <a:prstGeom prst="rect">
            <a:avLst/>
          </a:prstGeom>
          <a:noFill/>
        </p:spPr>
        <p:txBody>
          <a:bodyPr wrap="square" rtlCol="0">
            <a:spAutoFit/>
          </a:bodyPr>
          <a:lstStyle/>
          <a:p>
            <a:pPr indent="450850"/>
            <a:r>
              <a:rPr lang="zh-CN" altLang="zh-CN" sz="1800" dirty="0"/>
              <a:t>图片旋转和缩放处理功能写在</a:t>
            </a:r>
            <a:r>
              <a:rPr lang="en-US" altLang="zh-CN" sz="1800" dirty="0" err="1"/>
              <a:t>imgProc</a:t>
            </a:r>
            <a:r>
              <a:rPr lang="en-US" altLang="zh-CN" sz="1800" dirty="0"/>
              <a:t>()</a:t>
            </a:r>
            <a:r>
              <a:rPr lang="zh-CN" altLang="zh-CN" sz="1800" dirty="0"/>
              <a:t>方法中，该方法接收</a:t>
            </a:r>
            <a:r>
              <a:rPr lang="en-US" altLang="zh-CN" sz="1800" dirty="0"/>
              <a:t>2</a:t>
            </a:r>
            <a:r>
              <a:rPr lang="zh-CN" altLang="zh-CN" sz="1800" dirty="0"/>
              <a:t>个参数，皆为单精度实型，</a:t>
            </a:r>
            <a:r>
              <a:rPr lang="en-US" altLang="zh-CN" sz="1800" dirty="0" err="1"/>
              <a:t>ang</a:t>
            </a:r>
            <a:r>
              <a:rPr lang="zh-CN" altLang="zh-CN" sz="1800" dirty="0"/>
              <a:t>表示旋转角度（正为顺时针、负为逆时针），</a:t>
            </a:r>
            <a:r>
              <a:rPr lang="en-US" altLang="zh-CN" sz="1800" dirty="0" err="1"/>
              <a:t>sca</a:t>
            </a:r>
            <a:r>
              <a:rPr lang="zh-CN" altLang="zh-CN" sz="1800" dirty="0"/>
              <a:t>表示缩放率（大于</a:t>
            </a:r>
            <a:r>
              <a:rPr lang="en-US" altLang="zh-CN" sz="1800" dirty="0"/>
              <a:t>1</a:t>
            </a:r>
            <a:r>
              <a:rPr lang="zh-CN" altLang="zh-CN" sz="1800" dirty="0"/>
              <a:t>为放大、小于</a:t>
            </a:r>
            <a:r>
              <a:rPr lang="en-US" altLang="zh-CN" sz="1800" dirty="0"/>
              <a:t>1</a:t>
            </a:r>
            <a:r>
              <a:rPr lang="zh-CN" altLang="zh-CN" sz="1800" dirty="0"/>
              <a:t>为缩小），实现代码为</a:t>
            </a:r>
            <a:r>
              <a:rPr lang="zh-CN" altLang="zh-CN" sz="1800" dirty="0" smtClean="0"/>
              <a:t>：</a:t>
            </a:r>
            <a:endParaRPr lang="zh-CN" altLang="zh-CN" sz="1800" dirty="0"/>
          </a:p>
        </p:txBody>
      </p:sp>
      <p:sp>
        <p:nvSpPr>
          <p:cNvPr id="4" name="TextBox 3"/>
          <p:cNvSpPr txBox="1"/>
          <p:nvPr/>
        </p:nvSpPr>
        <p:spPr>
          <a:xfrm>
            <a:off x="1377538" y="1968359"/>
            <a:ext cx="9048997" cy="4360843"/>
          </a:xfrm>
          <a:prstGeom prst="roundRect">
            <a:avLst>
              <a:gd name="adj" fmla="val 4609"/>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imgProc</a:t>
            </a:r>
            <a:r>
              <a:rPr lang="en-US" altLang="zh-CN" dirty="0"/>
              <a:t>(float </a:t>
            </a:r>
            <a:r>
              <a:rPr lang="en-US" altLang="zh-CN" dirty="0" err="1"/>
              <a:t>ang</a:t>
            </a:r>
            <a:r>
              <a:rPr lang="en-US" altLang="zh-CN" dirty="0"/>
              <a:t>, float </a:t>
            </a:r>
            <a:r>
              <a:rPr lang="en-US" altLang="zh-CN" dirty="0" err="1"/>
              <a:t>sca</a:t>
            </a:r>
            <a:r>
              <a:rPr lang="en-US" altLang="zh-CN" dirty="0"/>
              <a:t>)</a:t>
            </a:r>
            <a:endParaRPr lang="zh-CN" altLang="zh-CN" dirty="0"/>
          </a:p>
          <a:p>
            <a:r>
              <a:rPr lang="en-US" altLang="zh-CN" dirty="0"/>
              <a:t>{</a:t>
            </a:r>
            <a:endParaRPr lang="zh-CN" altLang="zh-CN" dirty="0"/>
          </a:p>
          <a:p>
            <a:r>
              <a:rPr lang="en-US" altLang="zh-CN" dirty="0"/>
              <a:t>    Point2f </a:t>
            </a:r>
            <a:r>
              <a:rPr lang="en-US" altLang="zh-CN" dirty="0" err="1"/>
              <a:t>srcMatrix</a:t>
            </a:r>
            <a:r>
              <a:rPr lang="en-US" altLang="zh-CN" dirty="0"/>
              <a:t>[3];</a:t>
            </a:r>
            <a:endParaRPr lang="zh-CN" altLang="zh-CN" dirty="0"/>
          </a:p>
          <a:p>
            <a:r>
              <a:rPr lang="en-US" altLang="zh-CN" dirty="0"/>
              <a:t>    Point2f </a:t>
            </a:r>
            <a:r>
              <a:rPr lang="en-US" altLang="zh-CN" dirty="0" err="1"/>
              <a:t>dstMatrix</a:t>
            </a:r>
            <a:r>
              <a:rPr lang="en-US" altLang="zh-CN" dirty="0"/>
              <a:t>[3];</a:t>
            </a:r>
            <a:endParaRPr lang="zh-CN" altLang="zh-CN" dirty="0"/>
          </a:p>
          <a:p>
            <a:r>
              <a:rPr lang="en-US" altLang="zh-CN" dirty="0"/>
              <a:t>    Mat </a:t>
            </a:r>
            <a:r>
              <a:rPr lang="en-US" altLang="zh-CN" dirty="0" err="1"/>
              <a:t>imgRot</a:t>
            </a:r>
            <a:r>
              <a:rPr lang="en-US" altLang="zh-CN" dirty="0"/>
              <a:t>(2, 3, CV_32FC1);</a:t>
            </a:r>
            <a:endParaRPr lang="zh-CN" altLang="zh-CN" dirty="0"/>
          </a:p>
          <a:p>
            <a:r>
              <a:rPr lang="en-US" altLang="zh-CN" dirty="0"/>
              <a:t>    Mat </a:t>
            </a:r>
            <a:r>
              <a:rPr lang="en-US" altLang="zh-CN" dirty="0" err="1"/>
              <a:t>imgSrc</a:t>
            </a:r>
            <a:r>
              <a:rPr lang="en-US" altLang="zh-CN" dirty="0"/>
              <a:t> = </a:t>
            </a:r>
            <a:r>
              <a:rPr lang="en-US" altLang="zh-CN" dirty="0" err="1"/>
              <a:t>myImg</a:t>
            </a:r>
            <a:r>
              <a:rPr lang="en-US" altLang="zh-CN" dirty="0"/>
              <a:t>;</a:t>
            </a:r>
            <a:endParaRPr lang="zh-CN" altLang="zh-CN" dirty="0"/>
          </a:p>
          <a:p>
            <a:r>
              <a:rPr lang="en-US" altLang="zh-CN" dirty="0"/>
              <a:t>    Mat </a:t>
            </a:r>
            <a:r>
              <a:rPr lang="en-US" altLang="zh-CN" dirty="0" err="1"/>
              <a:t>imgDst</a:t>
            </a:r>
            <a:r>
              <a:rPr lang="en-US" altLang="zh-CN" dirty="0"/>
              <a:t>;</a:t>
            </a:r>
            <a:endParaRPr lang="zh-CN" altLang="zh-CN" dirty="0"/>
          </a:p>
          <a:p>
            <a:r>
              <a:rPr lang="en-US" altLang="zh-CN" dirty="0"/>
              <a:t>    Point </a:t>
            </a:r>
            <a:r>
              <a:rPr lang="en-US" altLang="zh-CN" dirty="0" err="1"/>
              <a:t>centerPoint</a:t>
            </a:r>
            <a:r>
              <a:rPr lang="en-US" altLang="zh-CN" dirty="0"/>
              <a:t> = Point(</a:t>
            </a:r>
            <a:r>
              <a:rPr lang="en-US" altLang="zh-CN" dirty="0" err="1"/>
              <a:t>imgSrc.cols</a:t>
            </a:r>
            <a:r>
              <a:rPr lang="en-US" altLang="zh-CN" dirty="0"/>
              <a:t> / 2, </a:t>
            </a:r>
            <a:r>
              <a:rPr lang="en-US" altLang="zh-CN" dirty="0" err="1"/>
              <a:t>imgSrc.rows</a:t>
            </a:r>
            <a:r>
              <a:rPr lang="en-US" altLang="zh-CN" dirty="0"/>
              <a:t> / 2);</a:t>
            </a:r>
            <a:endParaRPr lang="zh-CN" altLang="zh-CN" dirty="0"/>
          </a:p>
          <a:p>
            <a:r>
              <a:rPr lang="en-US" altLang="zh-CN" dirty="0"/>
              <a:t>					</a:t>
            </a:r>
            <a:r>
              <a:rPr lang="en-US" altLang="zh-CN" dirty="0" smtClean="0"/>
              <a:t>	//</a:t>
            </a:r>
            <a:r>
              <a:rPr lang="zh-CN" altLang="zh-CN" dirty="0"/>
              <a:t>计算原图片的中心点</a:t>
            </a:r>
          </a:p>
          <a:p>
            <a:r>
              <a:rPr lang="en-US" altLang="zh-CN" dirty="0"/>
              <a:t>    </a:t>
            </a:r>
            <a:r>
              <a:rPr lang="en-US" altLang="zh-CN" dirty="0" err="1"/>
              <a:t>imgRot</a:t>
            </a:r>
            <a:r>
              <a:rPr lang="en-US" altLang="zh-CN" dirty="0"/>
              <a:t> = getRotationMatrix2D(</a:t>
            </a:r>
            <a:r>
              <a:rPr lang="en-US" altLang="zh-CN" dirty="0" err="1"/>
              <a:t>centerPoint</a:t>
            </a:r>
            <a:r>
              <a:rPr lang="en-US" altLang="zh-CN" dirty="0"/>
              <a:t>, </a:t>
            </a:r>
            <a:r>
              <a:rPr lang="en-US" altLang="zh-CN" dirty="0" err="1"/>
              <a:t>ang</a:t>
            </a:r>
            <a:r>
              <a:rPr lang="en-US" altLang="zh-CN" dirty="0"/>
              <a:t>, </a:t>
            </a:r>
            <a:r>
              <a:rPr lang="en-US" altLang="zh-CN" dirty="0" err="1"/>
              <a:t>sca</a:t>
            </a:r>
            <a:r>
              <a:rPr lang="en-US" altLang="zh-CN" dirty="0"/>
              <a:t>);	//(a)</a:t>
            </a:r>
            <a:endParaRPr lang="zh-CN" altLang="zh-CN" dirty="0"/>
          </a:p>
          <a:p>
            <a:r>
              <a:rPr lang="en-US" altLang="zh-CN" dirty="0"/>
              <a:t>						</a:t>
            </a:r>
            <a:r>
              <a:rPr lang="en-US" altLang="zh-CN" dirty="0" smtClean="0"/>
              <a:t>//</a:t>
            </a:r>
            <a:r>
              <a:rPr lang="zh-CN" altLang="zh-CN" dirty="0"/>
              <a:t>根据角度和缩放参数求得旋转矩阵</a:t>
            </a:r>
          </a:p>
          <a:p>
            <a:r>
              <a:rPr lang="en-US" altLang="zh-CN" dirty="0"/>
              <a:t>    </a:t>
            </a:r>
            <a:r>
              <a:rPr lang="en-US" altLang="zh-CN" dirty="0" err="1"/>
              <a:t>warpAffine</a:t>
            </a:r>
            <a:r>
              <a:rPr lang="en-US" altLang="zh-CN" dirty="0"/>
              <a:t>(</a:t>
            </a:r>
            <a:r>
              <a:rPr lang="en-US" altLang="zh-CN" dirty="0" err="1"/>
              <a:t>imgSrc</a:t>
            </a:r>
            <a:r>
              <a:rPr lang="en-US" altLang="zh-CN" dirty="0"/>
              <a:t>, </a:t>
            </a:r>
            <a:r>
              <a:rPr lang="en-US" altLang="zh-CN" dirty="0" err="1"/>
              <a:t>imgDst</a:t>
            </a:r>
            <a:r>
              <a:rPr lang="en-US" altLang="zh-CN" dirty="0"/>
              <a:t>, </a:t>
            </a:r>
            <a:r>
              <a:rPr lang="en-US" altLang="zh-CN" dirty="0" err="1"/>
              <a:t>imgRot</a:t>
            </a:r>
            <a:r>
              <a:rPr lang="en-US" altLang="zh-CN" dirty="0"/>
              <a:t>, </a:t>
            </a:r>
            <a:r>
              <a:rPr lang="en-US" altLang="zh-CN" dirty="0" err="1"/>
              <a:t>imgSrc.size</a:t>
            </a:r>
            <a:r>
              <a:rPr lang="en-US" altLang="zh-CN" dirty="0"/>
              <a:t>());	</a:t>
            </a:r>
            <a:r>
              <a:rPr lang="en-US" altLang="zh-CN" dirty="0" smtClean="0"/>
              <a:t>//</a:t>
            </a:r>
            <a:r>
              <a:rPr lang="zh-CN" altLang="zh-CN" dirty="0"/>
              <a:t>执行旋转操作</a:t>
            </a:r>
          </a:p>
          <a:p>
            <a:r>
              <a:rPr lang="en-US" altLang="zh-CN" dirty="0"/>
              <a:t>    </a:t>
            </a:r>
            <a:r>
              <a:rPr lang="en-US" altLang="zh-CN" dirty="0" err="1"/>
              <a:t>myQImg</a:t>
            </a:r>
            <a:r>
              <a:rPr lang="en-US" altLang="zh-CN" dirty="0"/>
              <a:t>=</a:t>
            </a:r>
            <a:r>
              <a:rPr lang="en-US" altLang="zh-CN" dirty="0" err="1"/>
              <a:t>QImage</a:t>
            </a:r>
            <a:r>
              <a:rPr lang="en-US" altLang="zh-CN" dirty="0"/>
              <a:t>((</a:t>
            </a:r>
            <a:r>
              <a:rPr lang="en-US" altLang="zh-CN" dirty="0" err="1"/>
              <a:t>const</a:t>
            </a:r>
            <a:r>
              <a:rPr lang="en-US" altLang="zh-CN" dirty="0"/>
              <a:t> unsigned char*)(</a:t>
            </a:r>
            <a:r>
              <a:rPr lang="en-US" altLang="zh-CN" dirty="0" err="1"/>
              <a:t>imgDst.data</a:t>
            </a:r>
            <a:r>
              <a:rPr lang="en-US" altLang="zh-CN" dirty="0"/>
              <a:t>),</a:t>
            </a:r>
            <a:r>
              <a:rPr lang="en-US" altLang="zh-CN" dirty="0" err="1"/>
              <a:t>imgDst.cols,imgDst.rows</a:t>
            </a:r>
            <a:r>
              <a:rPr lang="en-US" altLang="zh-CN" dirty="0"/>
              <a:t>, </a:t>
            </a:r>
            <a:br>
              <a:rPr lang="en-US" altLang="zh-CN" dirty="0"/>
            </a:b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43135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功能实现</a:t>
            </a:r>
          </a:p>
        </p:txBody>
      </p:sp>
      <p:sp>
        <p:nvSpPr>
          <p:cNvPr id="3" name="矩形 2"/>
          <p:cNvSpPr/>
          <p:nvPr/>
        </p:nvSpPr>
        <p:spPr>
          <a:xfrm>
            <a:off x="1224540" y="910620"/>
            <a:ext cx="7575075" cy="369332"/>
          </a:xfrm>
          <a:prstGeom prst="rect">
            <a:avLst/>
          </a:prstGeom>
        </p:spPr>
        <p:txBody>
          <a:bodyPr wrap="square">
            <a:spAutoFit/>
          </a:bodyPr>
          <a:lstStyle/>
          <a:p>
            <a:r>
              <a:rPr lang="zh-CN" altLang="zh-CN" sz="1800" dirty="0"/>
              <a:t>最后，为使界面上的滑条响应用户操作，还要编写事件过程代码如下：</a:t>
            </a:r>
          </a:p>
        </p:txBody>
      </p:sp>
      <p:sp>
        <p:nvSpPr>
          <p:cNvPr id="5" name="TextBox 4"/>
          <p:cNvSpPr txBox="1"/>
          <p:nvPr/>
        </p:nvSpPr>
        <p:spPr>
          <a:xfrm>
            <a:off x="1136845" y="1279952"/>
            <a:ext cx="9313441" cy="5209818"/>
          </a:xfrm>
          <a:prstGeom prst="roundRect">
            <a:avLst>
              <a:gd name="adj" fmla="val 5007"/>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on_rotateHorizontalSlider_sliderMoved</a:t>
            </a:r>
            <a:r>
              <a:rPr lang="en-US" altLang="zh-CN" dirty="0"/>
              <a:t>(</a:t>
            </a:r>
            <a:r>
              <a:rPr lang="en-US" altLang="zh-CN" dirty="0" err="1"/>
              <a:t>int</a:t>
            </a:r>
            <a:r>
              <a:rPr lang="en-US" altLang="zh-CN" dirty="0"/>
              <a:t> position)</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(float(position-360), </a:t>
            </a:r>
            <a:r>
              <a:rPr lang="en-US" altLang="zh-CN" dirty="0" err="1"/>
              <a:t>ui</a:t>
            </a:r>
            <a:r>
              <a:rPr lang="en-US" altLang="zh-CN" dirty="0"/>
              <a:t>-&gt;</a:t>
            </a:r>
            <a:r>
              <a:rPr lang="en-US" altLang="zh-CN" dirty="0" err="1"/>
              <a:t>scaleVerticalSlider</a:t>
            </a:r>
            <a:r>
              <a:rPr lang="en-US" altLang="zh-CN" dirty="0"/>
              <a:t>-&gt;value() / 100.0);</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on_rotateHorizontalSlider_valueChanged</a:t>
            </a:r>
            <a:r>
              <a:rPr lang="en-US" altLang="zh-CN" dirty="0"/>
              <a:t>(</a:t>
            </a:r>
            <a:r>
              <a:rPr lang="en-US" altLang="zh-CN" dirty="0" err="1"/>
              <a:t>int</a:t>
            </a:r>
            <a:r>
              <a:rPr lang="en-US" altLang="zh-CN" dirty="0"/>
              <a:t> value)</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(float(value-360), </a:t>
            </a:r>
            <a:r>
              <a:rPr lang="en-US" altLang="zh-CN" dirty="0" err="1"/>
              <a:t>ui</a:t>
            </a:r>
            <a:r>
              <a:rPr lang="en-US" altLang="zh-CN" dirty="0"/>
              <a:t>-&gt;</a:t>
            </a:r>
            <a:r>
              <a:rPr lang="en-US" altLang="zh-CN" dirty="0" err="1"/>
              <a:t>scaleVerticalSlider</a:t>
            </a:r>
            <a:r>
              <a:rPr lang="en-US" altLang="zh-CN" dirty="0"/>
              <a:t>-&gt;value() / 100.0);</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on_scaleVerticalSlider_sliderMoved</a:t>
            </a:r>
            <a:r>
              <a:rPr lang="en-US" altLang="zh-CN" dirty="0"/>
              <a:t>(</a:t>
            </a:r>
            <a:r>
              <a:rPr lang="en-US" altLang="zh-CN" dirty="0" err="1"/>
              <a:t>int</a:t>
            </a:r>
            <a:r>
              <a:rPr lang="en-US" altLang="zh-CN" dirty="0"/>
              <a:t> position)</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(float(</a:t>
            </a:r>
            <a:r>
              <a:rPr lang="en-US" altLang="zh-CN" dirty="0" err="1"/>
              <a:t>ui</a:t>
            </a:r>
            <a:r>
              <a:rPr lang="en-US" altLang="zh-CN" dirty="0"/>
              <a:t>-&gt;</a:t>
            </a:r>
            <a:r>
              <a:rPr lang="en-US" altLang="zh-CN" dirty="0" err="1"/>
              <a:t>rotateHorizontalSlider</a:t>
            </a:r>
            <a:r>
              <a:rPr lang="en-US" altLang="zh-CN" dirty="0"/>
              <a:t>-&gt;value()-360), position/100.0);</a:t>
            </a:r>
            <a:endParaRPr lang="zh-CN" altLang="zh-CN" dirty="0"/>
          </a:p>
          <a:p>
            <a:r>
              <a:rPr lang="en-US" altLang="zh-CN" dirty="0"/>
              <a:t>}</a:t>
            </a:r>
            <a:endParaRPr lang="zh-CN" altLang="zh-CN" dirty="0"/>
          </a:p>
          <a:p>
            <a:r>
              <a:rPr lang="en-US" altLang="zh-CN" dirty="0"/>
              <a:t> </a:t>
            </a:r>
            <a:endParaRPr lang="zh-CN" altLang="zh-CN" dirty="0"/>
          </a:p>
          <a:p>
            <a:r>
              <a:rPr lang="en-US" altLang="zh-CN" dirty="0"/>
              <a:t>void </a:t>
            </a:r>
            <a:r>
              <a:rPr lang="en-US" altLang="zh-CN" dirty="0" err="1"/>
              <a:t>MainWindow</a:t>
            </a:r>
            <a:r>
              <a:rPr lang="en-US" altLang="zh-CN" dirty="0"/>
              <a:t>::</a:t>
            </a:r>
            <a:r>
              <a:rPr lang="en-US" altLang="zh-CN" dirty="0" err="1"/>
              <a:t>on_scaleVerticalSlider_valueChanged</a:t>
            </a:r>
            <a:r>
              <a:rPr lang="en-US" altLang="zh-CN" dirty="0"/>
              <a:t>(</a:t>
            </a:r>
            <a:r>
              <a:rPr lang="en-US" altLang="zh-CN" dirty="0" err="1"/>
              <a:t>int</a:t>
            </a:r>
            <a:r>
              <a:rPr lang="en-US" altLang="zh-CN" dirty="0"/>
              <a:t> value)</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(float(</a:t>
            </a:r>
            <a:r>
              <a:rPr lang="en-US" altLang="zh-CN" dirty="0" err="1"/>
              <a:t>ui</a:t>
            </a:r>
            <a:r>
              <a:rPr lang="en-US" altLang="zh-CN" dirty="0"/>
              <a:t>-&gt;</a:t>
            </a:r>
            <a:r>
              <a:rPr lang="en-US" altLang="zh-CN" dirty="0" err="1"/>
              <a:t>rotateHorizontalSlider</a:t>
            </a:r>
            <a:r>
              <a:rPr lang="en-US" altLang="zh-CN" dirty="0"/>
              <a:t>-&gt;value()-360), value / 100.0);</a:t>
            </a:r>
            <a:endParaRPr lang="zh-CN" altLang="zh-CN" dirty="0"/>
          </a:p>
          <a:p>
            <a:r>
              <a:rPr lang="en-US" altLang="zh-CN" dirty="0" smtClean="0"/>
              <a:t>}</a:t>
            </a:r>
          </a:p>
        </p:txBody>
      </p:sp>
    </p:spTree>
    <p:extLst>
      <p:ext uri="{BB962C8B-B14F-4D97-AF65-F5344CB8AC3E}">
        <p14:creationId xmlns:p14="http://schemas.microsoft.com/office/powerpoint/2010/main" val="2207914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13424" y="1831646"/>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26755" y="1571171"/>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55924" y="1927606"/>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960" y="1001947"/>
            <a:ext cx="939645" cy="1112796"/>
          </a:xfrm>
          <a:prstGeom prst="rect">
            <a:avLst/>
          </a:prstGeom>
        </p:spPr>
      </p:pic>
      <p:sp>
        <p:nvSpPr>
          <p:cNvPr id="25" name="TextBox 5"/>
          <p:cNvSpPr txBox="1"/>
          <p:nvPr/>
        </p:nvSpPr>
        <p:spPr>
          <a:xfrm>
            <a:off x="4729689" y="3844321"/>
            <a:ext cx="2215105" cy="518595"/>
          </a:xfrm>
          <a:prstGeom prst="rect">
            <a:avLst/>
          </a:prstGeom>
          <a:noFill/>
        </p:spPr>
        <p:txBody>
          <a:bodyPr wrap="square" lIns="86863" tIns="43430" rIns="86863" bIns="43430" rtlCol="0">
            <a:spAutoFit/>
          </a:bodyPr>
          <a:lstStyle/>
          <a:p>
            <a:r>
              <a:rPr lang="zh-CN" altLang="zh-CN" sz="2800" b="1" dirty="0" smtClean="0"/>
              <a:t>运</a:t>
            </a:r>
            <a:r>
              <a:rPr lang="en-US" altLang="zh-CN" sz="2800" b="1" dirty="0" smtClean="0"/>
              <a:t>  </a:t>
            </a:r>
            <a:r>
              <a:rPr lang="zh-CN" altLang="zh-CN" sz="2800" b="1" dirty="0" smtClean="0"/>
              <a:t>行</a:t>
            </a:r>
            <a:r>
              <a:rPr lang="en-US" altLang="zh-CN" sz="2800" b="1" dirty="0" smtClean="0"/>
              <a:t>  </a:t>
            </a:r>
            <a:r>
              <a:rPr lang="zh-CN" altLang="zh-CN" sz="2800" b="1" dirty="0" smtClean="0"/>
              <a:t>效</a:t>
            </a:r>
            <a:r>
              <a:rPr lang="en-US" altLang="zh-CN" sz="2800" b="1" dirty="0" smtClean="0"/>
              <a:t>  </a:t>
            </a:r>
            <a:r>
              <a:rPr lang="zh-CN" altLang="zh-CN" sz="2800" b="1" dirty="0" smtClean="0"/>
              <a:t>果</a:t>
            </a:r>
            <a:endParaRPr lang="zh-CN" altLang="zh-CN" sz="2800" b="1" dirty="0"/>
          </a:p>
        </p:txBody>
      </p:sp>
    </p:spTree>
    <p:extLst>
      <p:ext uri="{BB962C8B-B14F-4D97-AF65-F5344CB8AC3E}">
        <p14:creationId xmlns:p14="http://schemas.microsoft.com/office/powerpoint/2010/main" val="283542605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运行效果</a:t>
            </a:r>
          </a:p>
        </p:txBody>
      </p:sp>
      <p:sp>
        <p:nvSpPr>
          <p:cNvPr id="3" name="矩形 2"/>
          <p:cNvSpPr/>
          <p:nvPr/>
        </p:nvSpPr>
        <p:spPr>
          <a:xfrm>
            <a:off x="1136845" y="969997"/>
            <a:ext cx="7218816" cy="369332"/>
          </a:xfrm>
          <a:prstGeom prst="rect">
            <a:avLst/>
          </a:prstGeom>
        </p:spPr>
        <p:txBody>
          <a:bodyPr wrap="square">
            <a:spAutoFit/>
          </a:bodyPr>
          <a:lstStyle/>
          <a:p>
            <a:r>
              <a:rPr lang="zh-CN" altLang="zh-CN" sz="1800" dirty="0"/>
              <a:t>运行程序，界面上显示出长白山天池初始图片，如图</a:t>
            </a:r>
            <a:r>
              <a:rPr lang="en-US" altLang="zh-CN" sz="1800" dirty="0"/>
              <a:t>21.18</a:t>
            </a:r>
            <a:r>
              <a:rPr lang="zh-CN" altLang="zh-CN" sz="1800" dirty="0"/>
              <a:t>所示。</a:t>
            </a:r>
          </a:p>
        </p:txBody>
      </p:sp>
      <p:pic>
        <p:nvPicPr>
          <p:cNvPr id="38914"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703" y="1458081"/>
            <a:ext cx="5616781" cy="470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437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运行效果</a:t>
            </a:r>
          </a:p>
        </p:txBody>
      </p:sp>
      <p:sp>
        <p:nvSpPr>
          <p:cNvPr id="3" name="矩形 2"/>
          <p:cNvSpPr/>
          <p:nvPr/>
        </p:nvSpPr>
        <p:spPr>
          <a:xfrm>
            <a:off x="1136845" y="958298"/>
            <a:ext cx="6481261" cy="369332"/>
          </a:xfrm>
          <a:prstGeom prst="rect">
            <a:avLst/>
          </a:prstGeom>
        </p:spPr>
        <p:txBody>
          <a:bodyPr wrap="none">
            <a:spAutoFit/>
          </a:bodyPr>
          <a:lstStyle/>
          <a:p>
            <a:r>
              <a:rPr lang="zh-CN" altLang="zh-CN" sz="1800" dirty="0"/>
              <a:t>用鼠标拖曳右侧滑条，可将图片放大或缩小，如图</a:t>
            </a:r>
            <a:r>
              <a:rPr lang="en-US" altLang="zh-CN" sz="1800" dirty="0"/>
              <a:t>21.19</a:t>
            </a:r>
            <a:r>
              <a:rPr lang="zh-CN" altLang="zh-CN" sz="1800" dirty="0"/>
              <a:t>所示。</a:t>
            </a:r>
          </a:p>
        </p:txBody>
      </p:sp>
      <p:pic>
        <p:nvPicPr>
          <p:cNvPr id="39938"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709" y="1460665"/>
            <a:ext cx="5355772" cy="448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79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TextBox 2"/>
          <p:cNvSpPr txBox="1"/>
          <p:nvPr/>
        </p:nvSpPr>
        <p:spPr>
          <a:xfrm>
            <a:off x="783771" y="1021278"/>
            <a:ext cx="10521538" cy="369332"/>
          </a:xfrm>
          <a:prstGeom prst="rect">
            <a:avLst/>
          </a:prstGeom>
          <a:noFill/>
        </p:spPr>
        <p:txBody>
          <a:bodyPr wrap="square" rtlCol="0">
            <a:spAutoFit/>
          </a:bodyPr>
          <a:lstStyle/>
          <a:p>
            <a:r>
              <a:rPr lang="zh-CN" altLang="zh-CN" sz="1800" dirty="0"/>
              <a:t>该程序界面上的各控件都用数字序号①，②，③，…标注，其名称、类型及属性设置见表</a:t>
            </a:r>
            <a:r>
              <a:rPr lang="en-US" altLang="zh-CN" sz="1800" dirty="0"/>
              <a:t>21.1</a:t>
            </a:r>
            <a:r>
              <a:rPr lang="zh-CN" altLang="zh-CN" sz="1800" dirty="0" smtClean="0"/>
              <a:t>。</a:t>
            </a:r>
            <a:endParaRPr lang="zh-CN" altLang="zh-CN" sz="1800" dirty="0"/>
          </a:p>
        </p:txBody>
      </p:sp>
      <p:graphicFrame>
        <p:nvGraphicFramePr>
          <p:cNvPr id="4" name="表格 3"/>
          <p:cNvGraphicFramePr>
            <a:graphicFrameLocks noGrp="1"/>
          </p:cNvGraphicFramePr>
          <p:nvPr>
            <p:extLst>
              <p:ext uri="{D42A27DB-BD31-4B8C-83A1-F6EECF244321}">
                <p14:modId xmlns:p14="http://schemas.microsoft.com/office/powerpoint/2010/main" val="3699570811"/>
              </p:ext>
            </p:extLst>
          </p:nvPr>
        </p:nvGraphicFramePr>
        <p:xfrm>
          <a:off x="1897106" y="1512047"/>
          <a:ext cx="7888162" cy="4128733"/>
        </p:xfrm>
        <a:graphic>
          <a:graphicData uri="http://schemas.openxmlformats.org/drawingml/2006/table">
            <a:tbl>
              <a:tblPr firstRow="1" firstCol="1" bandRow="1"/>
              <a:tblGrid>
                <a:gridCol w="822343"/>
                <a:gridCol w="2208811"/>
                <a:gridCol w="1081138"/>
                <a:gridCol w="3775870"/>
              </a:tblGrid>
              <a:tr h="253976">
                <a:tc>
                  <a:txBody>
                    <a:bodyPr/>
                    <a:lstStyle/>
                    <a:p>
                      <a:pPr marL="0" indent="0" algn="ctr">
                        <a:lnSpc>
                          <a:spcPts val="1400"/>
                        </a:lnSpc>
                        <a:spcAft>
                          <a:spcPts val="0"/>
                        </a:spcAft>
                      </a:pPr>
                      <a:r>
                        <a:rPr lang="zh-CN" sz="1400" kern="100" dirty="0">
                          <a:effectLst/>
                          <a:latin typeface="Times New Roman"/>
                          <a:ea typeface="黑体"/>
                        </a:rPr>
                        <a:t>序 </a:t>
                      </a:r>
                      <a:r>
                        <a:rPr lang="en-US" sz="1400" kern="100" dirty="0">
                          <a:effectLst/>
                          <a:latin typeface="Times New Roman"/>
                          <a:ea typeface="黑体"/>
                        </a:rPr>
                        <a:t>   </a:t>
                      </a:r>
                      <a:r>
                        <a:rPr lang="zh-CN" sz="1400" kern="100" dirty="0">
                          <a:effectLst/>
                          <a:latin typeface="Times New Roman"/>
                          <a:ea typeface="黑体"/>
                        </a:rPr>
                        <a:t>号</a:t>
                      </a:r>
                      <a:endParaRPr lang="zh-CN" sz="1400" kern="10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类 </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911707">
                <a:tc>
                  <a:txBody>
                    <a:bodyPr/>
                    <a:lstStyle/>
                    <a:p>
                      <a:pPr indent="228600"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geometry: </a:t>
                      </a:r>
                      <a:r>
                        <a:rPr lang="zh-CN" sz="1400" kern="100">
                          <a:effectLst/>
                          <a:latin typeface="Times New Roman"/>
                          <a:ea typeface="宋体"/>
                        </a:rPr>
                        <a:t>宽度</a:t>
                      </a:r>
                      <a:r>
                        <a:rPr lang="en-US" sz="1400" kern="100">
                          <a:effectLst/>
                          <a:latin typeface="Times New Roman"/>
                          <a:ea typeface="宋体"/>
                        </a:rPr>
                        <a:t>600,</a:t>
                      </a:r>
                      <a:r>
                        <a:rPr lang="zh-CN" sz="1400" kern="100">
                          <a:effectLst/>
                          <a:latin typeface="Times New Roman"/>
                          <a:ea typeface="宋体"/>
                        </a:rPr>
                        <a:t>高度</a:t>
                      </a:r>
                      <a:r>
                        <a:rPr lang="en-US" sz="1400" kern="100">
                          <a:effectLst/>
                          <a:latin typeface="Times New Roman"/>
                          <a:ea typeface="宋体"/>
                        </a:rPr>
                        <a:t>386;</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frameShape: Box;</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frameShadow: Sunken;</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text: </a:t>
                      </a:r>
                      <a:r>
                        <a:rPr lang="zh-CN" sz="14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1707">
                <a:tc>
                  <a:txBody>
                    <a:bodyPr/>
                    <a:lstStyle/>
                    <a:p>
                      <a:pPr indent="228600"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contrastVerticalSlider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maximum: 100;</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value: 33;</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tickPosition: TicksBelow;</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tickInterval: 5</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3781">
                <a:tc>
                  <a:txBody>
                    <a:bodyPr/>
                    <a:lstStyle/>
                    <a:p>
                      <a:pPr indent="228600" algn="ctr">
                        <a:lnSpc>
                          <a:spcPts val="1400"/>
                        </a:lnSpc>
                        <a:spcAft>
                          <a:spcPts val="0"/>
                        </a:spcAft>
                      </a:pPr>
                      <a:r>
                        <a:rPr lang="zh-CN" sz="1400" kern="10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brightnessVerticalSlider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QSlider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maximum: 100;</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tickPosition: TicksBelow;</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tickInterval: 5</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3781">
                <a:tc>
                  <a:txBody>
                    <a:bodyPr/>
                    <a:lstStyle/>
                    <a:p>
                      <a:pPr indent="228600" algn="ctr">
                        <a:lnSpc>
                          <a:spcPts val="1400"/>
                        </a:lnSpc>
                        <a:spcAft>
                          <a:spcPts val="0"/>
                        </a:spcAft>
                      </a:pPr>
                      <a:r>
                        <a:rPr lang="zh-CN" sz="1400" kern="100">
                          <a:effectLst/>
                          <a:latin typeface="Times New Roman"/>
                          <a:ea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label_2</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text: </a:t>
                      </a:r>
                      <a:r>
                        <a:rPr lang="zh-CN" sz="1400" kern="100">
                          <a:effectLst/>
                          <a:latin typeface="Times New Roman"/>
                          <a:ea typeface="宋体"/>
                        </a:rPr>
                        <a:t>对 比 度</a:t>
                      </a:r>
                      <a:r>
                        <a:rPr lang="en-US" sz="1400" kern="100">
                          <a:effectLst/>
                          <a:latin typeface="Times New Roman"/>
                          <a:ea typeface="宋体"/>
                        </a:rPr>
                        <a:t>;</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3781">
                <a:tc>
                  <a:txBody>
                    <a:bodyPr/>
                    <a:lstStyle/>
                    <a:p>
                      <a:pPr indent="228600" algn="ctr">
                        <a:lnSpc>
                          <a:spcPts val="1400"/>
                        </a:lnSpc>
                        <a:spcAft>
                          <a:spcPts val="0"/>
                        </a:spcAft>
                      </a:pPr>
                      <a:r>
                        <a:rPr lang="zh-CN" sz="1400" kern="100">
                          <a:effectLst/>
                          <a:latin typeface="Times New Roman"/>
                          <a:ea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label_3</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28600" algn="just">
                        <a:lnSpc>
                          <a:spcPts val="1400"/>
                        </a:lnSpc>
                        <a:spcAft>
                          <a:spcPts val="0"/>
                        </a:spcAft>
                      </a:pPr>
                      <a:r>
                        <a:rPr lang="en-US" sz="1400" kern="100" dirty="0">
                          <a:effectLst/>
                          <a:latin typeface="Times New Roman"/>
                          <a:ea typeface="宋体"/>
                        </a:rPr>
                        <a:t>text: </a:t>
                      </a:r>
                      <a:r>
                        <a:rPr lang="zh-CN" sz="1400" kern="100" dirty="0">
                          <a:effectLst/>
                          <a:latin typeface="Times New Roman"/>
                          <a:ea typeface="宋体"/>
                        </a:rPr>
                        <a:t>亮 度</a:t>
                      </a:r>
                      <a:r>
                        <a:rPr lang="en-US" sz="1400" kern="100" dirty="0">
                          <a:effectLst/>
                          <a:latin typeface="Times New Roman"/>
                          <a:ea typeface="宋体"/>
                        </a:rPr>
                        <a:t>;</a:t>
                      </a:r>
                      <a:endParaRPr lang="zh-CN" sz="1400" kern="100" dirty="0">
                        <a:effectLst/>
                        <a:latin typeface="Times New Roman"/>
                        <a:ea typeface="宋体"/>
                      </a:endParaRPr>
                    </a:p>
                    <a:p>
                      <a:pPr indent="228600" algn="just">
                        <a:lnSpc>
                          <a:spcPts val="1400"/>
                        </a:lnSpc>
                        <a:spcAft>
                          <a:spcPts val="0"/>
                        </a:spcAft>
                      </a:pPr>
                      <a:r>
                        <a:rPr lang="en-US" sz="1400" kern="100" dirty="0">
                          <a:effectLst/>
                          <a:latin typeface="Times New Roman"/>
                          <a:ea typeface="宋体"/>
                        </a:rPr>
                        <a:t>alignment: </a:t>
                      </a:r>
                      <a:r>
                        <a:rPr lang="zh-CN" sz="1400" kern="100" dirty="0">
                          <a:effectLst/>
                          <a:latin typeface="Times New Roman"/>
                          <a:ea typeface="宋体"/>
                        </a:rPr>
                        <a:t>水平的</a:t>
                      </a:r>
                      <a:r>
                        <a:rPr lang="en-US" sz="1400" kern="100" dirty="0">
                          <a:effectLst/>
                          <a:latin typeface="Times New Roman"/>
                          <a:ea typeface="宋体"/>
                        </a:rPr>
                        <a:t>,</a:t>
                      </a:r>
                      <a:r>
                        <a:rPr lang="en-US" sz="1400" kern="100" dirty="0" err="1">
                          <a:effectLst/>
                          <a:latin typeface="Times New Roman"/>
                          <a:ea typeface="宋体"/>
                        </a:rPr>
                        <a:t>AlignHCenter</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70152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运行效果</a:t>
            </a:r>
          </a:p>
        </p:txBody>
      </p:sp>
      <p:sp>
        <p:nvSpPr>
          <p:cNvPr id="3" name="矩形 2"/>
          <p:cNvSpPr/>
          <p:nvPr/>
        </p:nvSpPr>
        <p:spPr>
          <a:xfrm>
            <a:off x="1136845" y="946246"/>
            <a:ext cx="9479695" cy="369332"/>
          </a:xfrm>
          <a:prstGeom prst="rect">
            <a:avLst/>
          </a:prstGeom>
        </p:spPr>
        <p:txBody>
          <a:bodyPr wrap="square">
            <a:spAutoFit/>
          </a:bodyPr>
          <a:lstStyle/>
          <a:p>
            <a:r>
              <a:rPr lang="zh-CN" altLang="zh-CN" sz="1800" dirty="0"/>
              <a:t>接着，用鼠标拖曳下方滑条，可对图片做任意方向和角度的旋转，如图</a:t>
            </a:r>
            <a:r>
              <a:rPr lang="en-US" altLang="zh-CN" sz="1800" dirty="0"/>
              <a:t>21.20</a:t>
            </a:r>
            <a:r>
              <a:rPr lang="zh-CN" altLang="zh-CN" sz="1800" dirty="0"/>
              <a:t>所示。</a:t>
            </a:r>
          </a:p>
        </p:txBody>
      </p:sp>
      <p:pic>
        <p:nvPicPr>
          <p:cNvPr id="40962" name="图片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74" y="1398705"/>
            <a:ext cx="5380924" cy="450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450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0692" y="1330037"/>
            <a:ext cx="8015844" cy="830997"/>
          </a:xfrm>
          <a:prstGeom prst="rect">
            <a:avLst/>
          </a:prstGeom>
          <a:noFill/>
        </p:spPr>
        <p:txBody>
          <a:bodyPr wrap="square" rtlCol="0">
            <a:spAutoFit/>
          </a:bodyPr>
          <a:lstStyle/>
          <a:p>
            <a:r>
              <a:rPr lang="zh-CN" altLang="zh-CN" sz="4800" b="1" dirty="0" smtClean="0">
                <a:solidFill>
                  <a:srgbClr val="663300"/>
                </a:solidFill>
              </a:rPr>
              <a:t>第</a:t>
            </a:r>
            <a:r>
              <a:rPr lang="en-US" altLang="zh-CN" sz="4800" b="1" dirty="0" smtClean="0">
                <a:solidFill>
                  <a:srgbClr val="663300"/>
                </a:solidFill>
              </a:rPr>
              <a:t>21</a:t>
            </a:r>
            <a:r>
              <a:rPr lang="zh-CN" altLang="zh-CN" sz="4800" b="1" dirty="0" smtClean="0">
                <a:solidFill>
                  <a:srgbClr val="663300"/>
                </a:solidFill>
              </a:rPr>
              <a:t>章</a:t>
            </a:r>
            <a:r>
              <a:rPr lang="en-US" altLang="zh-CN" sz="4800" b="1" dirty="0" smtClean="0">
                <a:solidFill>
                  <a:srgbClr val="663300"/>
                </a:solidFill>
              </a:rPr>
              <a:t>  </a:t>
            </a:r>
            <a:r>
              <a:rPr lang="en-US" altLang="zh-CN" sz="4800" b="1" dirty="0" err="1">
                <a:solidFill>
                  <a:srgbClr val="663300"/>
                </a:solidFill>
              </a:rPr>
              <a:t>OpenCV</a:t>
            </a:r>
            <a:r>
              <a:rPr lang="zh-CN" altLang="zh-CN" sz="4800" b="1" dirty="0">
                <a:solidFill>
                  <a:srgbClr val="663300"/>
                </a:solidFill>
              </a:rPr>
              <a:t>图像处理</a:t>
            </a:r>
          </a:p>
        </p:txBody>
      </p:sp>
      <p:sp>
        <p:nvSpPr>
          <p:cNvPr id="3" name="TextBox 2"/>
          <p:cNvSpPr txBox="1"/>
          <p:nvPr/>
        </p:nvSpPr>
        <p:spPr>
          <a:xfrm>
            <a:off x="6335488" y="3111333"/>
            <a:ext cx="3996044" cy="646331"/>
          </a:xfrm>
          <a:prstGeom prst="rect">
            <a:avLst/>
          </a:prstGeom>
          <a:noFill/>
        </p:spPr>
        <p:txBody>
          <a:bodyPr wrap="square" rtlCol="0">
            <a:spAutoFit/>
          </a:bodyPr>
          <a:lstStyle/>
          <a:p>
            <a:r>
              <a:rPr lang="en-US" altLang="zh-CN" sz="3600" b="1" dirty="0" smtClean="0"/>
              <a:t>——</a:t>
            </a:r>
            <a:r>
              <a:rPr lang="zh-CN" altLang="zh-CN" sz="3600" b="1" dirty="0"/>
              <a:t>图像智能识别</a:t>
            </a:r>
          </a:p>
        </p:txBody>
      </p:sp>
    </p:spTree>
    <p:extLst>
      <p:ext uri="{BB962C8B-B14F-4D97-AF65-F5344CB8AC3E}">
        <p14:creationId xmlns:p14="http://schemas.microsoft.com/office/powerpoint/2010/main" val="1963175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1550597"/>
            <a:ext cx="482208" cy="545844"/>
          </a:xfrm>
          <a:prstGeom prst="rect">
            <a:avLst/>
          </a:prstGeom>
        </p:spPr>
      </p:pic>
      <p:sp>
        <p:nvSpPr>
          <p:cNvPr id="10" name="TextBox 18"/>
          <p:cNvSpPr txBox="1"/>
          <p:nvPr/>
        </p:nvSpPr>
        <p:spPr>
          <a:xfrm>
            <a:off x="5543863" y="1550598"/>
            <a:ext cx="3445757" cy="393906"/>
          </a:xfrm>
          <a:prstGeom prst="rect">
            <a:avLst/>
          </a:prstGeom>
          <a:noFill/>
        </p:spPr>
        <p:txBody>
          <a:bodyPr wrap="square" lIns="115777" tIns="57888" rIns="115777" bIns="57888" rtlCol="0">
            <a:spAutoFit/>
          </a:bodyPr>
          <a:lstStyle/>
          <a:p>
            <a:r>
              <a:rPr lang="en-US" altLang="zh-CN" sz="1800" b="1" dirty="0"/>
              <a:t>1</a:t>
            </a:r>
            <a:r>
              <a:rPr lang="zh-CN" altLang="zh-CN" sz="1800" b="1" dirty="0"/>
              <a:t>．程序界面</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2301962"/>
            <a:ext cx="482208" cy="545844"/>
          </a:xfrm>
          <a:prstGeom prst="rect">
            <a:avLst/>
          </a:prstGeom>
        </p:spPr>
      </p:pic>
      <p:sp>
        <p:nvSpPr>
          <p:cNvPr id="12" name="TextBox 20"/>
          <p:cNvSpPr txBox="1"/>
          <p:nvPr/>
        </p:nvSpPr>
        <p:spPr>
          <a:xfrm>
            <a:off x="5543863" y="2299713"/>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．全局变量及方法</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55" y="3053326"/>
            <a:ext cx="482208" cy="545844"/>
          </a:xfrm>
          <a:prstGeom prst="rect">
            <a:avLst/>
          </a:prstGeom>
        </p:spPr>
      </p:pic>
      <p:sp>
        <p:nvSpPr>
          <p:cNvPr id="16" name="TextBox 24"/>
          <p:cNvSpPr txBox="1"/>
          <p:nvPr/>
        </p:nvSpPr>
        <p:spPr>
          <a:xfrm>
            <a:off x="5543863" y="3048829"/>
            <a:ext cx="3445757" cy="393906"/>
          </a:xfrm>
          <a:prstGeom prst="rect">
            <a:avLst/>
          </a:prstGeom>
          <a:noFill/>
        </p:spPr>
        <p:txBody>
          <a:bodyPr wrap="square" lIns="115777" tIns="57888" rIns="115777" bIns="57888" rtlCol="0">
            <a:spAutoFit/>
          </a:bodyPr>
          <a:lstStyle/>
          <a:p>
            <a:r>
              <a:rPr lang="en-US" altLang="zh-CN" sz="1800" b="1" dirty="0"/>
              <a:t>3</a:t>
            </a:r>
            <a:r>
              <a:rPr lang="zh-CN" altLang="zh-CN" sz="1800" b="1" dirty="0"/>
              <a:t>．初始化显示</a:t>
            </a:r>
          </a:p>
        </p:txBody>
      </p:sp>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042712" y="1399421"/>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1556043" y="1138946"/>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185212" y="1495381"/>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248" y="569722"/>
            <a:ext cx="939645" cy="1112796"/>
          </a:xfrm>
          <a:prstGeom prst="rect">
            <a:avLst/>
          </a:prstGeom>
        </p:spPr>
      </p:pic>
      <p:sp>
        <p:nvSpPr>
          <p:cNvPr id="25" name="TextBox 5"/>
          <p:cNvSpPr txBox="1"/>
          <p:nvPr/>
        </p:nvSpPr>
        <p:spPr>
          <a:xfrm>
            <a:off x="1596927" y="3415698"/>
            <a:ext cx="2321930" cy="518595"/>
          </a:xfrm>
          <a:prstGeom prst="rect">
            <a:avLst/>
          </a:prstGeom>
          <a:noFill/>
        </p:spPr>
        <p:txBody>
          <a:bodyPr wrap="square" lIns="86863" tIns="43430" rIns="86863" bIns="43430" rtlCol="0">
            <a:spAutoFit/>
          </a:bodyPr>
          <a:lstStyle/>
          <a:p>
            <a:r>
              <a:rPr lang="zh-CN" altLang="zh-CN" sz="2800" b="1" dirty="0"/>
              <a:t>寻找匹配物体</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3821981"/>
            <a:ext cx="482208" cy="545844"/>
          </a:xfrm>
          <a:prstGeom prst="rect">
            <a:avLst/>
          </a:prstGeom>
        </p:spPr>
      </p:pic>
      <p:sp>
        <p:nvSpPr>
          <p:cNvPr id="15" name="TextBox 20"/>
          <p:cNvSpPr txBox="1"/>
          <p:nvPr/>
        </p:nvSpPr>
        <p:spPr>
          <a:xfrm>
            <a:off x="5553758" y="3819732"/>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smtClean="0"/>
              <a:t>．</a:t>
            </a:r>
            <a:r>
              <a:rPr lang="zh-CN" altLang="zh-CN" sz="1800" b="1" dirty="0"/>
              <a:t>功能实现</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4573345"/>
            <a:ext cx="482208" cy="545844"/>
          </a:xfrm>
          <a:prstGeom prst="rect">
            <a:avLst/>
          </a:prstGeom>
        </p:spPr>
      </p:pic>
      <p:sp>
        <p:nvSpPr>
          <p:cNvPr id="18" name="TextBox 24"/>
          <p:cNvSpPr txBox="1"/>
          <p:nvPr/>
        </p:nvSpPr>
        <p:spPr>
          <a:xfrm>
            <a:off x="5553758" y="4568848"/>
            <a:ext cx="3445757" cy="393906"/>
          </a:xfrm>
          <a:prstGeom prst="rect">
            <a:avLst/>
          </a:prstGeom>
          <a:noFill/>
        </p:spPr>
        <p:txBody>
          <a:bodyPr wrap="square" lIns="115777" tIns="57888" rIns="115777" bIns="57888" rtlCol="0">
            <a:spAutoFit/>
          </a:bodyPr>
          <a:lstStyle/>
          <a:p>
            <a:r>
              <a:rPr lang="en-US" altLang="zh-CN" sz="1800" b="1" dirty="0"/>
              <a:t>5</a:t>
            </a:r>
            <a:r>
              <a:rPr lang="zh-CN" altLang="zh-CN" sz="1800" b="1" dirty="0"/>
              <a:t>．运行效果</a:t>
            </a:r>
          </a:p>
        </p:txBody>
      </p:sp>
    </p:spTree>
    <p:extLst>
      <p:ext uri="{BB962C8B-B14F-4D97-AF65-F5344CB8AC3E}">
        <p14:creationId xmlns:p14="http://schemas.microsoft.com/office/powerpoint/2010/main" val="181865177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9"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3" presetClass="entr" presetSubtype="3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strVal val="4*#ppt_w"/>
                                          </p:val>
                                        </p:tav>
                                        <p:tav tm="100000">
                                          <p:val>
                                            <p:strVal val="#ppt_w"/>
                                          </p:val>
                                        </p:tav>
                                      </p:tavLst>
                                    </p:anim>
                                    <p:anim calcmode="lin" valueType="num">
                                      <p:cBhvr>
                                        <p:cTn id="39" dur="500" fill="hold"/>
                                        <p:tgtEl>
                                          <p:spTgt spid="21"/>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strVal val="#ppt_w*0.70"/>
                                          </p:val>
                                        </p:tav>
                                        <p:tav tm="100000">
                                          <p:val>
                                            <p:strVal val="#ppt_w"/>
                                          </p:val>
                                        </p:tav>
                                      </p:tavLst>
                                    </p:anim>
                                    <p:anim calcmode="lin" valueType="num">
                                      <p:cBhvr>
                                        <p:cTn id="44" dur="1000" fill="hold"/>
                                        <p:tgtEl>
                                          <p:spTgt spid="23"/>
                                        </p:tgtEl>
                                        <p:attrNameLst>
                                          <p:attrName>ppt_h</p:attrName>
                                        </p:attrNameLst>
                                      </p:cBhvr>
                                      <p:tavLst>
                                        <p:tav tm="0">
                                          <p:val>
                                            <p:strVal val="#ppt_h"/>
                                          </p:val>
                                        </p:tav>
                                        <p:tav tm="100000">
                                          <p:val>
                                            <p:strVal val="#ppt_h"/>
                                          </p:val>
                                        </p:tav>
                                      </p:tavLst>
                                    </p:anim>
                                    <p:animEffect transition="in" filter="fade">
                                      <p:cBhvr>
                                        <p:cTn id="45" dur="1000"/>
                                        <p:tgtEl>
                                          <p:spTgt spid="23"/>
                                        </p:tgtEl>
                                      </p:cBhvr>
                                    </p:animEffect>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0-#ppt_h/2"/>
                                          </p:val>
                                        </p:tav>
                                        <p:tav tm="100000">
                                          <p:val>
                                            <p:strVal val="#ppt_y"/>
                                          </p:val>
                                        </p:tav>
                                      </p:tavLst>
                                    </p:anim>
                                  </p:childTnLst>
                                </p:cTn>
                              </p:par>
                              <p:par>
                                <p:cTn id="64" presetID="2" presetClass="entr" presetSubtype="2" fill="hold" grpId="0" nodeType="withEffect">
                                  <p:stCondLst>
                                    <p:cond delay="25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1+#ppt_w/2"/>
                                          </p:val>
                                        </p:tav>
                                        <p:tav tm="100000">
                                          <p:val>
                                            <p:strVal val="#ppt_x"/>
                                          </p:val>
                                        </p:tav>
                                      </p:tavLst>
                                    </p:anim>
                                    <p:anim calcmode="lin" valueType="num">
                                      <p:cBhvr additive="base">
                                        <p:cTn id="67" dur="500" fill="hold"/>
                                        <p:tgtEl>
                                          <p:spTgt spid="1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1+#ppt_w/2"/>
                                          </p:val>
                                        </p:tav>
                                        <p:tav tm="100000">
                                          <p:val>
                                            <p:strVal val="#ppt_x"/>
                                          </p:val>
                                        </p:tav>
                                      </p:tavLst>
                                    </p:anim>
                                    <p:anim calcmode="lin" valueType="num">
                                      <p:cBhvr additive="base">
                                        <p:cTn id="7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1" grpId="0" animBg="1"/>
      <p:bldP spid="22" grpId="0" animBg="1"/>
      <p:bldP spid="23" grpId="0"/>
      <p:bldP spid="25" grpId="0"/>
      <p:bldP spid="15"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寻找匹配物体</a:t>
            </a:r>
          </a:p>
        </p:txBody>
      </p:sp>
      <p:sp>
        <p:nvSpPr>
          <p:cNvPr id="3" name="TextBox 2"/>
          <p:cNvSpPr txBox="1"/>
          <p:nvPr/>
        </p:nvSpPr>
        <p:spPr>
          <a:xfrm>
            <a:off x="890649" y="938151"/>
            <a:ext cx="10260281" cy="646331"/>
          </a:xfrm>
          <a:prstGeom prst="rect">
            <a:avLst/>
          </a:prstGeom>
          <a:noFill/>
        </p:spPr>
        <p:txBody>
          <a:bodyPr wrap="square" rtlCol="0">
            <a:spAutoFit/>
          </a:bodyPr>
          <a:lstStyle/>
          <a:p>
            <a:pPr indent="450850"/>
            <a:r>
              <a:rPr lang="zh-CN" altLang="zh-CN" sz="1800" b="1" u="sng" dirty="0"/>
              <a:t>【例】</a:t>
            </a:r>
            <a:r>
              <a:rPr lang="zh-CN" altLang="zh-CN" sz="1800" u="sng" dirty="0"/>
              <a:t>（较难）</a:t>
            </a:r>
            <a:r>
              <a:rPr lang="zh-CN" altLang="zh-CN" sz="1800" dirty="0"/>
              <a:t>（</a:t>
            </a:r>
            <a:r>
              <a:rPr lang="en-US" altLang="zh-CN" sz="1800" dirty="0"/>
              <a:t>CH2105</a:t>
            </a:r>
            <a:r>
              <a:rPr lang="zh-CN" altLang="zh-CN" sz="1800" dirty="0"/>
              <a:t>）现有一张美人鱼公主动漫图片（如图</a:t>
            </a:r>
            <a:r>
              <a:rPr lang="en-US" altLang="zh-CN" sz="1800" dirty="0"/>
              <a:t>21.21</a:t>
            </a:r>
            <a:r>
              <a:rPr lang="zh-CN" altLang="zh-CN" sz="1800" dirty="0"/>
              <a:t>所示），我们想让计算机从这张图片中找出一条小鱼（如图</a:t>
            </a:r>
            <a:r>
              <a:rPr lang="en-US" altLang="zh-CN" sz="1800" dirty="0"/>
              <a:t>21.22</a:t>
            </a:r>
            <a:r>
              <a:rPr lang="zh-CN" altLang="zh-CN" sz="1800" dirty="0"/>
              <a:t>所示），并标示出它的位置</a:t>
            </a:r>
            <a:r>
              <a:rPr lang="zh-CN" altLang="zh-CN" sz="1800" dirty="0" smtClean="0"/>
              <a:t>。</a:t>
            </a:r>
            <a:endParaRPr lang="zh-CN" altLang="zh-CN" sz="1800" dirty="0"/>
          </a:p>
        </p:txBody>
      </p:sp>
      <p:pic>
        <p:nvPicPr>
          <p:cNvPr id="41986"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1332" y="1644484"/>
            <a:ext cx="5677571" cy="3521281"/>
          </a:xfrm>
          <a:prstGeom prst="rect">
            <a:avLst/>
          </a:prstGeom>
          <a:noFill/>
          <a:extLst>
            <a:ext uri="{909E8E84-426E-40DD-AFC4-6F175D3DCCD1}">
              <a14:hiddenFill xmlns:a14="http://schemas.microsoft.com/office/drawing/2010/main">
                <a:solidFill>
                  <a:srgbClr val="FFFFFF"/>
                </a:solidFill>
              </a14:hiddenFill>
            </a:ext>
          </a:extLst>
        </p:spPr>
      </p:pic>
      <p:pic>
        <p:nvPicPr>
          <p:cNvPr id="41985"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480" y="3419994"/>
            <a:ext cx="1342901" cy="1745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22447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32353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497011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TextBox 2"/>
          <p:cNvSpPr txBox="1"/>
          <p:nvPr/>
        </p:nvSpPr>
        <p:spPr>
          <a:xfrm>
            <a:off x="1136845" y="1056904"/>
            <a:ext cx="9990334" cy="369332"/>
          </a:xfrm>
          <a:prstGeom prst="rect">
            <a:avLst/>
          </a:prstGeom>
          <a:noFill/>
        </p:spPr>
        <p:txBody>
          <a:bodyPr wrap="square" rtlCol="0">
            <a:spAutoFit/>
          </a:bodyPr>
          <a:lstStyle/>
          <a:p>
            <a:r>
              <a:rPr lang="zh-CN" altLang="zh-CN" sz="1800" dirty="0"/>
              <a:t>创建一个</a:t>
            </a:r>
            <a:r>
              <a:rPr lang="en-US" altLang="zh-CN" sz="1800" dirty="0" err="1"/>
              <a:t>Qt</a:t>
            </a:r>
            <a:r>
              <a:rPr lang="zh-CN" altLang="zh-CN" sz="1800" dirty="0"/>
              <a:t>桌面应用程序项目，项目名称为</a:t>
            </a:r>
            <a:r>
              <a:rPr lang="en-US" altLang="zh-CN" sz="1800" dirty="0" err="1"/>
              <a:t>OpencvObjMatch</a:t>
            </a:r>
            <a:r>
              <a:rPr lang="zh-CN" altLang="zh-CN" sz="1800" dirty="0"/>
              <a:t>，设计程序界面如图</a:t>
            </a:r>
            <a:r>
              <a:rPr lang="en-US" altLang="zh-CN" sz="1800" dirty="0"/>
              <a:t>21.23</a:t>
            </a:r>
            <a:r>
              <a:rPr lang="zh-CN" altLang="zh-CN" sz="1800" dirty="0"/>
              <a:t>所示</a:t>
            </a:r>
            <a:r>
              <a:rPr lang="zh-CN" altLang="zh-CN" sz="1800" dirty="0" smtClean="0"/>
              <a:t>。</a:t>
            </a:r>
            <a:endParaRPr lang="zh-CN" altLang="zh-CN" sz="1800" dirty="0"/>
          </a:p>
        </p:txBody>
      </p:sp>
      <p:pic>
        <p:nvPicPr>
          <p:cNvPr id="48130" name="Picture 2" descr="21-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916" y="1604116"/>
            <a:ext cx="5991699" cy="463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103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．程序界面</a:t>
            </a:r>
          </a:p>
        </p:txBody>
      </p:sp>
      <p:sp>
        <p:nvSpPr>
          <p:cNvPr id="3" name="矩形 2"/>
          <p:cNvSpPr/>
          <p:nvPr/>
        </p:nvSpPr>
        <p:spPr>
          <a:xfrm>
            <a:off x="1136845" y="934372"/>
            <a:ext cx="9064059" cy="369332"/>
          </a:xfrm>
          <a:prstGeom prst="rect">
            <a:avLst/>
          </a:prstGeom>
        </p:spPr>
        <p:txBody>
          <a:bodyPr wrap="square">
            <a:spAutoFit/>
          </a:bodyPr>
          <a:lstStyle/>
          <a:p>
            <a:r>
              <a:rPr lang="zh-CN" altLang="zh-CN" sz="1800" dirty="0"/>
              <a:t>该程序界面上各控件都用数字序号①、②标注，其名称、类型及属性设置见表</a:t>
            </a:r>
            <a:r>
              <a:rPr lang="en-US" altLang="zh-CN" sz="1800" dirty="0"/>
              <a:t>21.5</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4254879814"/>
              </p:ext>
            </p:extLst>
          </p:nvPr>
        </p:nvGraphicFramePr>
        <p:xfrm>
          <a:off x="1750083" y="1516170"/>
          <a:ext cx="8640826" cy="2141430"/>
        </p:xfrm>
        <a:graphic>
          <a:graphicData uri="http://schemas.openxmlformats.org/drawingml/2006/table">
            <a:tbl>
              <a:tblPr firstRow="1" firstCol="1" bandRow="1"/>
              <a:tblGrid>
                <a:gridCol w="1153507"/>
                <a:gridCol w="2384981"/>
                <a:gridCol w="1535344"/>
                <a:gridCol w="3566994"/>
              </a:tblGrid>
              <a:tr h="335404">
                <a:tc>
                  <a:txBody>
                    <a:bodyPr/>
                    <a:lstStyle/>
                    <a:p>
                      <a:pPr indent="228600" algn="ctr">
                        <a:lnSpc>
                          <a:spcPts val="1400"/>
                        </a:lnSpc>
                        <a:spcAft>
                          <a:spcPts val="0"/>
                        </a:spcAft>
                      </a:pPr>
                      <a:r>
                        <a:rPr lang="zh-CN" sz="1400" kern="100">
                          <a:effectLst/>
                          <a:latin typeface="Times New Roman"/>
                          <a:ea typeface="黑体"/>
                        </a:rPr>
                        <a:t>序</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类 </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204017">
                <a:tc>
                  <a:txBody>
                    <a:bodyPr/>
                    <a:lstStyle/>
                    <a:p>
                      <a:pPr indent="228600"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dirty="0">
                          <a:effectLst/>
                          <a:latin typeface="Times New Roman"/>
                          <a:ea typeface="宋体"/>
                        </a:rPr>
                        <a:t>geometry: </a:t>
                      </a:r>
                      <a:r>
                        <a:rPr lang="zh-CN" sz="1400" kern="100" dirty="0">
                          <a:effectLst/>
                          <a:latin typeface="Times New Roman"/>
                          <a:ea typeface="宋体"/>
                        </a:rPr>
                        <a:t>宽度</a:t>
                      </a:r>
                      <a:r>
                        <a:rPr lang="en-US" sz="1400" kern="100" dirty="0">
                          <a:effectLst/>
                          <a:latin typeface="Times New Roman"/>
                          <a:ea typeface="宋体"/>
                        </a:rPr>
                        <a:t>512,</a:t>
                      </a:r>
                      <a:r>
                        <a:rPr lang="zh-CN" sz="1400" kern="100" dirty="0">
                          <a:effectLst/>
                          <a:latin typeface="Times New Roman"/>
                          <a:ea typeface="宋体"/>
                        </a:rPr>
                        <a:t>高度</a:t>
                      </a:r>
                      <a:r>
                        <a:rPr lang="en-US" sz="1400" kern="100" dirty="0">
                          <a:effectLst/>
                          <a:latin typeface="Times New Roman"/>
                          <a:ea typeface="宋体"/>
                        </a:rPr>
                        <a:t>320;</a:t>
                      </a:r>
                      <a:endParaRPr lang="zh-CN" sz="1400" kern="100" dirty="0">
                        <a:effectLst/>
                        <a:latin typeface="Times New Roman"/>
                        <a:ea typeface="宋体"/>
                      </a:endParaRPr>
                    </a:p>
                    <a:p>
                      <a:pPr indent="228600" algn="just">
                        <a:lnSpc>
                          <a:spcPts val="1400"/>
                        </a:lnSpc>
                        <a:spcAft>
                          <a:spcPts val="0"/>
                        </a:spcAft>
                      </a:pPr>
                      <a:r>
                        <a:rPr lang="en-US" sz="1400" kern="100" dirty="0" err="1">
                          <a:effectLst/>
                          <a:latin typeface="Times New Roman"/>
                          <a:ea typeface="宋体"/>
                        </a:rPr>
                        <a:t>frameShape</a:t>
                      </a:r>
                      <a:r>
                        <a:rPr lang="en-US" sz="1400" kern="100" dirty="0">
                          <a:effectLst/>
                          <a:latin typeface="Times New Roman"/>
                          <a:ea typeface="宋体"/>
                        </a:rPr>
                        <a:t>: Box;</a:t>
                      </a:r>
                      <a:endParaRPr lang="zh-CN" sz="1400" kern="100" dirty="0">
                        <a:effectLst/>
                        <a:latin typeface="Times New Roman"/>
                        <a:ea typeface="宋体"/>
                      </a:endParaRPr>
                    </a:p>
                    <a:p>
                      <a:pPr indent="228600" algn="just">
                        <a:lnSpc>
                          <a:spcPts val="1400"/>
                        </a:lnSpc>
                        <a:spcAft>
                          <a:spcPts val="0"/>
                        </a:spcAft>
                      </a:pPr>
                      <a:r>
                        <a:rPr lang="en-US" sz="1400" kern="100" dirty="0" err="1">
                          <a:effectLst/>
                          <a:latin typeface="Times New Roman"/>
                          <a:ea typeface="宋体"/>
                        </a:rPr>
                        <a:t>frameShadow</a:t>
                      </a:r>
                      <a:r>
                        <a:rPr lang="en-US" sz="1400" kern="100" dirty="0">
                          <a:effectLst/>
                          <a:latin typeface="Times New Roman"/>
                          <a:ea typeface="宋体"/>
                        </a:rPr>
                        <a:t>: Sunken;</a:t>
                      </a:r>
                      <a:endParaRPr lang="zh-CN" sz="1400" kern="100" dirty="0">
                        <a:effectLst/>
                        <a:latin typeface="Times New Roman"/>
                        <a:ea typeface="宋体"/>
                      </a:endParaRPr>
                    </a:p>
                    <a:p>
                      <a:pPr indent="228600" algn="just">
                        <a:lnSpc>
                          <a:spcPts val="1400"/>
                        </a:lnSpc>
                        <a:spcAft>
                          <a:spcPts val="0"/>
                        </a:spcAft>
                      </a:pPr>
                      <a:r>
                        <a:rPr lang="en-US" sz="1400" kern="100" dirty="0">
                          <a:effectLst/>
                          <a:latin typeface="Times New Roman"/>
                          <a:ea typeface="宋体"/>
                        </a:rPr>
                        <a:t>text: </a:t>
                      </a:r>
                      <a:r>
                        <a:rPr lang="zh-CN" sz="1400" kern="100" dirty="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009">
                <a:tc>
                  <a:txBody>
                    <a:bodyPr/>
                    <a:lstStyle/>
                    <a:p>
                      <a:pPr indent="228600"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matchPushButton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28600" algn="just">
                        <a:lnSpc>
                          <a:spcPts val="1400"/>
                        </a:lnSpc>
                        <a:spcAft>
                          <a:spcPts val="0"/>
                        </a:spcAft>
                      </a:pPr>
                      <a:r>
                        <a:rPr lang="en-US" sz="1400" kern="100" dirty="0">
                          <a:effectLst/>
                          <a:latin typeface="Times New Roman"/>
                          <a:ea typeface="宋体"/>
                        </a:rPr>
                        <a:t>text: </a:t>
                      </a:r>
                      <a:r>
                        <a:rPr lang="zh-CN" sz="1400" kern="100" dirty="0">
                          <a:effectLst/>
                          <a:latin typeface="Times New Roman"/>
                          <a:ea typeface="宋体"/>
                        </a:rPr>
                        <a:t>开 始 寻 找</a:t>
                      </a:r>
                      <a:r>
                        <a:rPr lang="en-US" sz="1400" kern="100" dirty="0">
                          <a:effectLst/>
                          <a:latin typeface="Times New Roman"/>
                          <a:ea typeface="宋体"/>
                        </a:rPr>
                        <a:t>;</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4577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．全局变量及方法</a:t>
            </a:r>
          </a:p>
        </p:txBody>
      </p:sp>
      <p:sp>
        <p:nvSpPr>
          <p:cNvPr id="3" name="TextBox 2"/>
          <p:cNvSpPr txBox="1"/>
          <p:nvPr/>
        </p:nvSpPr>
        <p:spPr>
          <a:xfrm>
            <a:off x="2217500" y="1353787"/>
            <a:ext cx="6415861" cy="3180398"/>
          </a:xfrm>
          <a:prstGeom prst="plaque">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indent="450850">
              <a:lnSpc>
                <a:spcPct val="150000"/>
              </a:lnSpc>
            </a:pPr>
            <a:r>
              <a:rPr lang="zh-CN" altLang="zh-CN" dirty="0"/>
              <a:t>为了提高程序代码的使用效率，通常建议将程序中公用的图片对象的句柄声明为全局变量，通用的方法声明为公有（</a:t>
            </a:r>
            <a:r>
              <a:rPr lang="en-US" altLang="zh-CN" dirty="0"/>
              <a:t>public</a:t>
            </a:r>
            <a:r>
              <a:rPr lang="zh-CN" altLang="zh-CN" dirty="0"/>
              <a:t>）方法，定义在项目</a:t>
            </a:r>
            <a:r>
              <a:rPr lang="en-US" altLang="zh-CN" dirty="0"/>
              <a:t>.h</a:t>
            </a:r>
            <a:r>
              <a:rPr lang="zh-CN" altLang="zh-CN" dirty="0"/>
              <a:t>头文件中。</a:t>
            </a:r>
          </a:p>
          <a:p>
            <a:pPr indent="450850">
              <a:lnSpc>
                <a:spcPct val="150000"/>
              </a:lnSpc>
            </a:pPr>
            <a:r>
              <a:rPr lang="en-US" altLang="zh-CN" dirty="0" err="1">
                <a:hlinkClick r:id="rId2" action="ppaction://hlinkfile"/>
              </a:rPr>
              <a:t>mainwindow.h</a:t>
            </a:r>
            <a:r>
              <a:rPr lang="zh-CN" altLang="zh-CN" dirty="0">
                <a:hlinkClick r:id="rId2" action="ppaction://hlinkfile"/>
              </a:rPr>
              <a:t>头文件，</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lnSpc>
                <a:spcPct val="150000"/>
              </a:lnSpc>
            </a:pPr>
            <a:r>
              <a:rPr lang="zh-CN" altLang="zh-CN" dirty="0"/>
              <a:t>后面实现具体功能的代码皆位于</a:t>
            </a:r>
            <a:r>
              <a:rPr lang="en-US" altLang="zh-CN" dirty="0"/>
              <a:t>mainwindow.cpp</a:t>
            </a:r>
            <a:r>
              <a:rPr lang="zh-CN" altLang="zh-CN" dirty="0"/>
              <a:t>源文件中</a:t>
            </a:r>
            <a:r>
              <a:rPr lang="zh-CN" altLang="zh-CN" dirty="0" smtClean="0"/>
              <a:t>。</a:t>
            </a:r>
            <a:endParaRPr lang="zh-CN" altLang="zh-CN" dirty="0"/>
          </a:p>
        </p:txBody>
      </p:sp>
    </p:spTree>
    <p:extLst>
      <p:ext uri="{BB962C8B-B14F-4D97-AF65-F5344CB8AC3E}">
        <p14:creationId xmlns:p14="http://schemas.microsoft.com/office/powerpoint/2010/main" val="4007648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4" name="矩形 3"/>
          <p:cNvSpPr/>
          <p:nvPr/>
        </p:nvSpPr>
        <p:spPr>
          <a:xfrm>
            <a:off x="1136845" y="958122"/>
            <a:ext cx="9277815" cy="369332"/>
          </a:xfrm>
          <a:prstGeom prst="rect">
            <a:avLst/>
          </a:prstGeom>
        </p:spPr>
        <p:txBody>
          <a:bodyPr wrap="square">
            <a:spAutoFit/>
          </a:bodyPr>
          <a:lstStyle/>
          <a:p>
            <a:r>
              <a:rPr lang="zh-CN" altLang="zh-CN" sz="1800" dirty="0"/>
              <a:t>首先在</a:t>
            </a:r>
            <a:r>
              <a:rPr lang="en-US" altLang="zh-CN" sz="1800" dirty="0" err="1"/>
              <a:t>Qt</a:t>
            </a:r>
            <a:r>
              <a:rPr lang="zh-CN" altLang="zh-CN" sz="1800" dirty="0"/>
              <a:t>界面上显示要从中匹配物体的图片，在构造方法中添加如下代码：</a:t>
            </a:r>
          </a:p>
        </p:txBody>
      </p:sp>
      <p:sp>
        <p:nvSpPr>
          <p:cNvPr id="5" name="圆角矩形 4"/>
          <p:cNvSpPr/>
          <p:nvPr/>
        </p:nvSpPr>
        <p:spPr>
          <a:xfrm>
            <a:off x="1402670" y="1327454"/>
            <a:ext cx="9166369" cy="2128242"/>
          </a:xfrm>
          <a:prstGeom prst="roundRect">
            <a:avLst>
              <a:gd name="adj" fmla="val 11645"/>
            </a:avLst>
          </a:prstGeom>
          <a:solidFill>
            <a:srgbClr val="DDDDDD"/>
          </a:solidFill>
        </p:spPr>
        <p:txBody>
          <a:bodyPr wrap="square">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b="1" dirty="0"/>
              <a:t>    </a:t>
            </a:r>
            <a:r>
              <a:rPr lang="en-US" altLang="zh-CN" b="1" dirty="0" err="1"/>
              <a:t>initMainWindow</a:t>
            </a:r>
            <a:r>
              <a:rPr lang="en-US" altLang="zh-CN" b="1"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373024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3" name="矩形 2"/>
          <p:cNvSpPr/>
          <p:nvPr/>
        </p:nvSpPr>
        <p:spPr>
          <a:xfrm>
            <a:off x="1136845" y="946423"/>
            <a:ext cx="4208909" cy="369332"/>
          </a:xfrm>
          <a:prstGeom prst="rect">
            <a:avLst/>
          </a:prstGeom>
        </p:spPr>
        <p:txBody>
          <a:bodyPr wrap="none">
            <a:spAutoFit/>
          </a:bodyPr>
          <a:lstStyle/>
          <a:p>
            <a:r>
              <a:rPr lang="zh-CN" altLang="zh-CN" sz="1800" dirty="0"/>
              <a:t>初始化方法</a:t>
            </a:r>
            <a:r>
              <a:rPr lang="en-US" altLang="zh-CN" sz="1800" dirty="0" err="1"/>
              <a:t>initMainWindow</a:t>
            </a:r>
            <a:r>
              <a:rPr lang="en-US" altLang="zh-CN" sz="1800" dirty="0"/>
              <a:t>()</a:t>
            </a:r>
            <a:r>
              <a:rPr lang="zh-CN" altLang="zh-CN" sz="1800" dirty="0"/>
              <a:t>的代码为：</a:t>
            </a:r>
          </a:p>
        </p:txBody>
      </p:sp>
      <p:sp>
        <p:nvSpPr>
          <p:cNvPr id="4" name="TextBox 3"/>
          <p:cNvSpPr txBox="1"/>
          <p:nvPr/>
        </p:nvSpPr>
        <p:spPr>
          <a:xfrm>
            <a:off x="1136845" y="1315755"/>
            <a:ext cx="9206563" cy="2813209"/>
          </a:xfrm>
          <a:prstGeom prst="roundRect">
            <a:avLst>
              <a:gd name="adj" fmla="val 755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"mermaid.jpg";     //</a:t>
            </a:r>
            <a:r>
              <a:rPr lang="zh-CN" altLang="zh-CN" dirty="0"/>
              <a:t>本地路径（将图片直接存放在项目目录下）</a:t>
            </a:r>
          </a:p>
          <a:p>
            <a:r>
              <a:rPr lang="en-US" altLang="zh-CN" dirty="0"/>
              <a:t>    Mat </a:t>
            </a:r>
            <a:r>
              <a:rPr lang="en-US" altLang="zh-CN" dirty="0" err="1"/>
              <a:t>imgData</a:t>
            </a:r>
            <a:r>
              <a:rPr lang="en-US" altLang="zh-CN" dirty="0"/>
              <a:t> = </a:t>
            </a:r>
            <a:r>
              <a:rPr lang="en-US" altLang="zh-CN" dirty="0" err="1"/>
              <a:t>imread</a:t>
            </a:r>
            <a:r>
              <a:rPr lang="en-US" altLang="zh-CN" dirty="0"/>
              <a:t>(imgPath.toLatin1().data()); 		//</a:t>
            </a:r>
            <a:r>
              <a:rPr lang="zh-CN" altLang="zh-CN" dirty="0"/>
              <a:t>读取图像数据</a:t>
            </a:r>
          </a:p>
          <a:p>
            <a:r>
              <a:rPr lang="en-US" altLang="zh-CN" dirty="0"/>
              <a:t>    </a:t>
            </a:r>
            <a:r>
              <a:rPr lang="en-US" altLang="zh-CN" dirty="0" err="1"/>
              <a:t>cvtColor</a:t>
            </a:r>
            <a:r>
              <a:rPr lang="en-US" altLang="zh-CN" dirty="0"/>
              <a:t>(</a:t>
            </a:r>
            <a:r>
              <a:rPr lang="en-US" altLang="zh-CN" dirty="0" err="1"/>
              <a:t>imgData</a:t>
            </a:r>
            <a:r>
              <a:rPr lang="en-US" altLang="zh-CN" dirty="0"/>
              <a:t>, </a:t>
            </a:r>
            <a:r>
              <a:rPr lang="en-US" altLang="zh-CN" dirty="0" err="1"/>
              <a:t>imgData</a:t>
            </a:r>
            <a:r>
              <a:rPr lang="en-US" altLang="zh-CN" dirty="0"/>
              <a:t>, COLOR_BGR2RGB);         		//</a:t>
            </a:r>
            <a:r>
              <a:rPr lang="zh-CN" altLang="zh-CN" dirty="0"/>
              <a:t>图像格式转换</a:t>
            </a:r>
          </a:p>
          <a:p>
            <a:r>
              <a:rPr lang="en-US" altLang="zh-CN" dirty="0"/>
              <a:t>    </a:t>
            </a:r>
            <a:r>
              <a:rPr lang="en-US" altLang="zh-CN" dirty="0" err="1"/>
              <a:t>myImg</a:t>
            </a:r>
            <a:r>
              <a:rPr lang="en-US" altLang="zh-CN" dirty="0"/>
              <a:t> = </a:t>
            </a:r>
            <a:r>
              <a:rPr lang="en-US" altLang="zh-CN" dirty="0" err="1"/>
              <a:t>imgData</a:t>
            </a:r>
            <a:r>
              <a:rPr lang="en-US" altLang="zh-CN" dirty="0"/>
              <a:t>;</a:t>
            </a:r>
            <a:endParaRPr lang="zh-CN" altLang="zh-CN" dirty="0"/>
          </a:p>
          <a:p>
            <a:r>
              <a:rPr lang="en-US" altLang="zh-CN" dirty="0"/>
              <a:t>    </a:t>
            </a:r>
            <a:r>
              <a:rPr lang="en-US" altLang="zh-CN" dirty="0" err="1"/>
              <a:t>myQImg</a:t>
            </a:r>
            <a:r>
              <a:rPr lang="en-US" altLang="zh-CN" dirty="0"/>
              <a:t> = </a:t>
            </a:r>
            <a:r>
              <a:rPr lang="en-US" altLang="zh-CN" dirty="0" err="1"/>
              <a:t>QImage</a:t>
            </a:r>
            <a:r>
              <a:rPr lang="en-US" altLang="zh-CN" dirty="0"/>
              <a:t>((</a:t>
            </a:r>
            <a:r>
              <a:rPr lang="en-US" altLang="zh-CN" dirty="0" err="1"/>
              <a:t>const</a:t>
            </a:r>
            <a:r>
              <a:rPr lang="en-US" altLang="zh-CN" dirty="0"/>
              <a:t> unsigned char*)(</a:t>
            </a:r>
            <a:r>
              <a:rPr lang="en-US" altLang="zh-CN" dirty="0" err="1"/>
              <a:t>imgData.data</a:t>
            </a:r>
            <a:r>
              <a:rPr lang="en-US" altLang="zh-CN" dirty="0"/>
              <a:t>), </a:t>
            </a:r>
            <a:r>
              <a:rPr lang="en-US" altLang="zh-CN" dirty="0" err="1"/>
              <a:t>imgData.cols</a:t>
            </a:r>
            <a:r>
              <a:rPr lang="en-US" altLang="zh-CN" dirty="0"/>
              <a:t>, </a:t>
            </a:r>
            <a:r>
              <a:rPr lang="en-US" altLang="zh-CN" dirty="0" err="1"/>
              <a:t>imgData</a:t>
            </a:r>
            <a:r>
              <a:rPr lang="en-US" altLang="zh-CN" dirty="0"/>
              <a:t>. rows, </a:t>
            </a: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zh-CN" altLang="zh-CN" dirty="0"/>
              <a:t>显示图片</a:t>
            </a:r>
          </a:p>
          <a:p>
            <a:r>
              <a:rPr lang="en-US" altLang="zh-CN" dirty="0" smtClean="0"/>
              <a:t>}</a:t>
            </a:r>
          </a:p>
        </p:txBody>
      </p:sp>
      <p:sp>
        <p:nvSpPr>
          <p:cNvPr id="5" name="矩形 4"/>
          <p:cNvSpPr/>
          <p:nvPr/>
        </p:nvSpPr>
        <p:spPr>
          <a:xfrm>
            <a:off x="1136845" y="4128964"/>
            <a:ext cx="4186467" cy="369332"/>
          </a:xfrm>
          <a:prstGeom prst="rect">
            <a:avLst/>
          </a:prstGeom>
        </p:spPr>
        <p:txBody>
          <a:bodyPr wrap="none">
            <a:spAutoFit/>
          </a:bodyPr>
          <a:lstStyle/>
          <a:p>
            <a:r>
              <a:rPr lang="zh-CN" altLang="zh-CN" sz="1800" dirty="0"/>
              <a:t>显示图片的</a:t>
            </a:r>
            <a:r>
              <a:rPr lang="en-US" altLang="zh-CN" sz="1800" dirty="0" err="1"/>
              <a:t>imgShow</a:t>
            </a:r>
            <a:r>
              <a:rPr lang="en-US" altLang="zh-CN" sz="1800" dirty="0"/>
              <a:t>()</a:t>
            </a:r>
            <a:r>
              <a:rPr lang="zh-CN" altLang="zh-CN" sz="1800" dirty="0"/>
              <a:t>方法中只有一句：</a:t>
            </a:r>
          </a:p>
        </p:txBody>
      </p:sp>
      <p:sp>
        <p:nvSpPr>
          <p:cNvPr id="6" name="TextBox 5"/>
          <p:cNvSpPr txBox="1"/>
          <p:nvPr/>
        </p:nvSpPr>
        <p:spPr>
          <a:xfrm>
            <a:off x="1136844" y="4492466"/>
            <a:ext cx="9206563" cy="1454557"/>
          </a:xfrm>
          <a:prstGeom prst="roundRect">
            <a:avLst>
              <a:gd name="adj" fmla="val 755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myQImg.scaled</a:t>
            </a:r>
            <a:r>
              <a:rPr lang="en-US" altLang="zh-CN" dirty="0"/>
              <a:t>(</a:t>
            </a:r>
            <a:r>
              <a:rPr lang="en-US" altLang="zh-CN" dirty="0" err="1"/>
              <a:t>ui</a:t>
            </a:r>
            <a:r>
              <a:rPr lang="en-US" altLang="zh-CN" dirty="0"/>
              <a:t>-&gt;</a:t>
            </a:r>
            <a:r>
              <a:rPr lang="en-US" altLang="zh-CN" dirty="0" err="1"/>
              <a:t>viewLabel</a:t>
            </a:r>
            <a:r>
              <a:rPr lang="en-US" altLang="zh-CN" dirty="0"/>
              <a:t>-&gt; size(), </a:t>
            </a:r>
            <a:r>
              <a:rPr lang="en-US" altLang="zh-CN" dirty="0" err="1"/>
              <a:t>Qt</a:t>
            </a:r>
            <a:r>
              <a:rPr lang="en-US" altLang="zh-CN" dirty="0"/>
              <a:t>::</a:t>
            </a:r>
            <a:r>
              <a:rPr lang="en-US" altLang="zh-CN" dirty="0" err="1"/>
              <a:t>KeepAspectRatio</a:t>
            </a:r>
            <a:r>
              <a:rPr lang="en-US" altLang="zh-CN" dirty="0"/>
              <a:t>)));				//</a:t>
            </a:r>
            <a:r>
              <a:rPr lang="zh-CN" altLang="zh-CN" dirty="0"/>
              <a:t>在</a:t>
            </a:r>
            <a:r>
              <a:rPr lang="en-US" altLang="zh-CN" dirty="0" err="1"/>
              <a:t>Qt</a:t>
            </a:r>
            <a:r>
              <a:rPr lang="zh-CN" altLang="zh-CN" dirty="0"/>
              <a:t>界面上显示图片</a:t>
            </a:r>
          </a:p>
          <a:p>
            <a:r>
              <a:rPr lang="en-US" altLang="zh-CN" dirty="0"/>
              <a:t>}</a:t>
            </a:r>
            <a:endParaRPr lang="zh-CN" altLang="zh-CN" dirty="0"/>
          </a:p>
        </p:txBody>
      </p:sp>
    </p:spTree>
    <p:extLst>
      <p:ext uri="{BB962C8B-B14F-4D97-AF65-F5344CB8AC3E}">
        <p14:creationId xmlns:p14="http://schemas.microsoft.com/office/powerpoint/2010/main" val="1850279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4</a:t>
            </a:r>
            <a:r>
              <a:rPr lang="zh-CN" altLang="zh-CN" sz="2400" b="1" dirty="0"/>
              <a:t>．功能实现</a:t>
            </a:r>
          </a:p>
        </p:txBody>
      </p:sp>
      <p:sp>
        <p:nvSpPr>
          <p:cNvPr id="3" name="TextBox 2"/>
          <p:cNvSpPr txBox="1"/>
          <p:nvPr/>
        </p:nvSpPr>
        <p:spPr>
          <a:xfrm>
            <a:off x="807522" y="1033153"/>
            <a:ext cx="10260281" cy="2970044"/>
          </a:xfrm>
          <a:prstGeom prst="rect">
            <a:avLst/>
          </a:prstGeom>
          <a:noFill/>
        </p:spPr>
        <p:txBody>
          <a:bodyPr wrap="square" rtlCol="0">
            <a:spAutoFit/>
          </a:bodyPr>
          <a:lstStyle/>
          <a:p>
            <a:pPr indent="450850"/>
            <a:r>
              <a:rPr lang="zh-CN" altLang="zh-CN" dirty="0"/>
              <a:t>寻找匹配物体的功能写在</a:t>
            </a:r>
            <a:r>
              <a:rPr lang="en-US" altLang="zh-CN" dirty="0" err="1"/>
              <a:t>imgProc</a:t>
            </a:r>
            <a:r>
              <a:rPr lang="en-US" altLang="zh-CN" dirty="0"/>
              <a:t>()</a:t>
            </a:r>
            <a:r>
              <a:rPr lang="zh-CN" altLang="zh-CN" dirty="0"/>
              <a:t>方法中，本例采用相关匹配算法</a:t>
            </a:r>
            <a:r>
              <a:rPr lang="en-US" altLang="zh-CN" dirty="0"/>
              <a:t>CV_TM_CCOEFF</a:t>
            </a:r>
            <a:r>
              <a:rPr lang="zh-CN" altLang="zh-CN" dirty="0"/>
              <a:t>来匹配寻找画面中的一</a:t>
            </a:r>
            <a:r>
              <a:rPr lang="zh-CN" altLang="zh-CN" dirty="0">
                <a:hlinkClick r:id="rId2" action="ppaction://hlinkfile"/>
              </a:rPr>
              <a:t>条小鱼，实现代码</a:t>
            </a:r>
            <a:r>
              <a:rPr lang="zh-CN" altLang="zh-CN" dirty="0" smtClean="0">
                <a:hlinkClick r:id="rId2" action="ppaction://hlinkfile"/>
              </a:rPr>
              <a:t>为</a:t>
            </a:r>
            <a:r>
              <a:rPr lang="zh-CN" altLang="en-US" dirty="0" smtClean="0">
                <a:hlinkClick r:id="rId2" action="ppaction://hlinkfile"/>
              </a:rPr>
              <a:t>。</a:t>
            </a:r>
            <a:endParaRPr lang="zh-CN" altLang="zh-CN" dirty="0"/>
          </a:p>
          <a:p>
            <a:pPr indent="450850"/>
            <a:r>
              <a:rPr lang="zh-CN" altLang="zh-CN" dirty="0"/>
              <a:t>（</a:t>
            </a:r>
            <a:r>
              <a:rPr lang="en-US" altLang="zh-CN" dirty="0"/>
              <a:t>1</a:t>
            </a:r>
            <a:r>
              <a:rPr lang="zh-CN" altLang="zh-CN" dirty="0"/>
              <a:t>）</a:t>
            </a:r>
            <a:r>
              <a:rPr lang="en-US" altLang="zh-CN" dirty="0"/>
              <a:t>CV_TM_SQDIFF</a:t>
            </a:r>
            <a:r>
              <a:rPr lang="zh-CN" altLang="zh-CN" dirty="0"/>
              <a:t>（平方差匹配）、</a:t>
            </a:r>
            <a:r>
              <a:rPr lang="en-US" altLang="zh-CN" dirty="0"/>
              <a:t>CV_TM_SQDIFF_NORMED</a:t>
            </a:r>
            <a:r>
              <a:rPr lang="zh-CN" altLang="zh-CN" dirty="0"/>
              <a:t>（标准方差匹配）</a:t>
            </a:r>
          </a:p>
          <a:p>
            <a:pPr indent="450850"/>
            <a:r>
              <a:rPr lang="zh-CN" altLang="zh-CN" dirty="0"/>
              <a:t>这类方法采用原图与待匹配子图像素的平方差来进行累加求和，计算所得数值越小，说明匹配度越高。</a:t>
            </a:r>
          </a:p>
          <a:p>
            <a:pPr indent="450850"/>
            <a:r>
              <a:rPr lang="zh-CN" altLang="zh-CN" dirty="0"/>
              <a:t>（</a:t>
            </a:r>
            <a:r>
              <a:rPr lang="en-US" altLang="zh-CN" dirty="0"/>
              <a:t>2</a:t>
            </a:r>
            <a:r>
              <a:rPr lang="zh-CN" altLang="zh-CN" dirty="0"/>
              <a:t>）</a:t>
            </a:r>
            <a:r>
              <a:rPr lang="en-US" altLang="zh-CN" dirty="0"/>
              <a:t>CV_TM_CCORR</a:t>
            </a:r>
            <a:r>
              <a:rPr lang="zh-CN" altLang="zh-CN" dirty="0"/>
              <a:t>（乘数匹配）、</a:t>
            </a:r>
            <a:r>
              <a:rPr lang="en-US" altLang="zh-CN" dirty="0"/>
              <a:t>CV_TM_CCORR_NORMED</a:t>
            </a:r>
            <a:r>
              <a:rPr lang="zh-CN" altLang="zh-CN" dirty="0"/>
              <a:t>（标准乘数匹配）</a:t>
            </a:r>
          </a:p>
          <a:p>
            <a:pPr indent="450850"/>
            <a:r>
              <a:rPr lang="zh-CN" altLang="zh-CN" dirty="0"/>
              <a:t>这类方法采用原图与待匹配子图对应像素的乘积进行累加求和，与第一类方法相反，数值越大表示匹配度越高。</a:t>
            </a:r>
          </a:p>
          <a:p>
            <a:pPr indent="450850"/>
            <a:r>
              <a:rPr lang="zh-CN" altLang="zh-CN" dirty="0"/>
              <a:t>（</a:t>
            </a:r>
            <a:r>
              <a:rPr lang="en-US" altLang="zh-CN" dirty="0"/>
              <a:t>3</a:t>
            </a:r>
            <a:r>
              <a:rPr lang="zh-CN" altLang="zh-CN" dirty="0"/>
              <a:t>）</a:t>
            </a:r>
            <a:r>
              <a:rPr lang="en-US" altLang="zh-CN" dirty="0"/>
              <a:t>CV_TM_CCOEFF</a:t>
            </a:r>
            <a:r>
              <a:rPr lang="zh-CN" altLang="zh-CN" dirty="0"/>
              <a:t>（相关匹配）、</a:t>
            </a:r>
            <a:r>
              <a:rPr lang="en-US" altLang="zh-CN" dirty="0"/>
              <a:t>CV_TM_CCOEFF_NORMED</a:t>
            </a:r>
            <a:r>
              <a:rPr lang="zh-CN" altLang="zh-CN" dirty="0"/>
              <a:t>（标准相关匹配）</a:t>
            </a:r>
          </a:p>
          <a:p>
            <a:pPr indent="450850"/>
            <a:r>
              <a:rPr lang="zh-CN" altLang="zh-CN" dirty="0"/>
              <a:t>这类方法把原图像素对其均值的相对值与待匹配子图像素对其均值的相对值进行比较，计算数值越接近</a:t>
            </a:r>
            <a:r>
              <a:rPr lang="en-US" altLang="zh-CN" dirty="0"/>
              <a:t>1</a:t>
            </a:r>
            <a:r>
              <a:rPr lang="zh-CN" altLang="zh-CN" dirty="0"/>
              <a:t>，表示匹配度越高。</a:t>
            </a:r>
          </a:p>
          <a:p>
            <a:pPr indent="450850"/>
            <a:r>
              <a:rPr lang="zh-CN" altLang="zh-CN" dirty="0"/>
              <a:t>最后使界面上的按钮响应用户操作，在其单击事件过程中调用上面的处理方法</a:t>
            </a:r>
            <a:r>
              <a:rPr lang="zh-CN" altLang="zh-CN" dirty="0" smtClean="0"/>
              <a:t>：</a:t>
            </a:r>
            <a:endParaRPr lang="zh-CN" altLang="zh-CN" dirty="0"/>
          </a:p>
        </p:txBody>
      </p:sp>
      <p:sp>
        <p:nvSpPr>
          <p:cNvPr id="4" name="圆角矩形 3"/>
          <p:cNvSpPr/>
          <p:nvPr/>
        </p:nvSpPr>
        <p:spPr>
          <a:xfrm>
            <a:off x="1450172" y="4003197"/>
            <a:ext cx="9000114" cy="1259919"/>
          </a:xfrm>
          <a:prstGeom prst="roundRect">
            <a:avLst/>
          </a:prstGeom>
          <a:solidFill>
            <a:srgbClr val="DDDDDD"/>
          </a:solidFill>
        </p:spPr>
        <p:txBody>
          <a:bodyPr wrap="square">
            <a:spAutoFit/>
          </a:bodyPr>
          <a:lstStyle/>
          <a:p>
            <a:r>
              <a:rPr lang="en-US" altLang="zh-CN" dirty="0"/>
              <a:t>void </a:t>
            </a:r>
            <a:r>
              <a:rPr lang="en-US" altLang="zh-CN" dirty="0" err="1"/>
              <a:t>MainWindow</a:t>
            </a:r>
            <a:r>
              <a:rPr lang="en-US" altLang="zh-CN" dirty="0"/>
              <a:t>::</a:t>
            </a:r>
            <a:r>
              <a:rPr lang="en-US" altLang="zh-CN" dirty="0" err="1"/>
              <a:t>on_matchPushButton_clicked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418814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．全局变量及方法</a:t>
            </a:r>
          </a:p>
        </p:txBody>
      </p:sp>
      <p:sp>
        <p:nvSpPr>
          <p:cNvPr id="3" name="TextBox 2"/>
          <p:cNvSpPr txBox="1"/>
          <p:nvPr/>
        </p:nvSpPr>
        <p:spPr>
          <a:xfrm>
            <a:off x="771896" y="997527"/>
            <a:ext cx="10438410" cy="5446363"/>
          </a:xfrm>
          <a:prstGeom prst="rect">
            <a:avLst/>
          </a:prstGeom>
          <a:noFill/>
        </p:spPr>
        <p:txBody>
          <a:bodyPr wrap="square" rtlCol="0">
            <a:spAutoFit/>
          </a:bodyPr>
          <a:lstStyle/>
          <a:p>
            <a:pPr indent="450850">
              <a:lnSpc>
                <a:spcPct val="150000"/>
              </a:lnSpc>
            </a:pPr>
            <a:r>
              <a:rPr lang="zh-CN" altLang="zh-CN" sz="1800" dirty="0"/>
              <a:t>为了提高程序代码的使用效率，通常建议将程序中公用的图片对象的句柄声明为全局变量，通用的方法声明为公有（</a:t>
            </a:r>
            <a:r>
              <a:rPr lang="en-US" altLang="zh-CN" sz="1800" dirty="0"/>
              <a:t>public</a:t>
            </a:r>
            <a:r>
              <a:rPr lang="zh-CN" altLang="zh-CN" sz="1800" dirty="0"/>
              <a:t>）方法，定义在项目</a:t>
            </a:r>
            <a:r>
              <a:rPr lang="en-US" altLang="zh-CN" sz="1800" dirty="0"/>
              <a:t>.h</a:t>
            </a:r>
            <a:r>
              <a:rPr lang="zh-CN" altLang="zh-CN" sz="1800" dirty="0"/>
              <a:t>头文件中。</a:t>
            </a:r>
          </a:p>
          <a:p>
            <a:pPr indent="450850">
              <a:lnSpc>
                <a:spcPct val="150000"/>
              </a:lnSpc>
            </a:pPr>
            <a:r>
              <a:rPr lang="en-US" altLang="zh-CN" sz="1800" dirty="0" err="1">
                <a:hlinkClick r:id="rId2" action="ppaction://hlinkfile"/>
              </a:rPr>
              <a:t>mainwindow.h</a:t>
            </a:r>
            <a:r>
              <a:rPr lang="zh-CN" altLang="zh-CN" sz="1800" dirty="0">
                <a:hlinkClick r:id="rId2" action="ppaction://hlinkfile"/>
              </a:rPr>
              <a:t>头文件的</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lnSpc>
                <a:spcPct val="150000"/>
              </a:lnSpc>
            </a:pPr>
            <a:r>
              <a:rPr lang="zh-CN" altLang="zh-CN" sz="1800" dirty="0"/>
              <a:t>其中，</a:t>
            </a:r>
          </a:p>
          <a:p>
            <a:pPr indent="450850">
              <a:lnSpc>
                <a:spcPct val="150000"/>
              </a:lnSpc>
            </a:pPr>
            <a:r>
              <a:rPr lang="en-US" altLang="zh-CN" sz="1800" b="1" dirty="0"/>
              <a:t>(a) </a:t>
            </a:r>
            <a:r>
              <a:rPr lang="zh-CN" altLang="zh-CN" sz="1800" b="1" dirty="0"/>
              <a:t>公有方法：</a:t>
            </a:r>
            <a:r>
              <a:rPr lang="zh-CN" altLang="zh-CN" sz="1800" dirty="0"/>
              <a:t>为了使所开发的图片处理程序结构明晰，本章所有的程序实例都遵循同一套标准的开发模式和结构，在头文件中定义</a:t>
            </a:r>
            <a:r>
              <a:rPr lang="en-US" altLang="zh-CN" sz="1800" dirty="0"/>
              <a:t>3</a:t>
            </a:r>
            <a:r>
              <a:rPr lang="zh-CN" altLang="zh-CN" sz="1800" dirty="0"/>
              <a:t>个公有方法：</a:t>
            </a:r>
            <a:r>
              <a:rPr lang="en-US" altLang="zh-CN" sz="1800" dirty="0" err="1"/>
              <a:t>initMainWindow</a:t>
            </a:r>
            <a:r>
              <a:rPr lang="en-US" altLang="zh-CN" sz="1800" dirty="0"/>
              <a:t>()</a:t>
            </a:r>
            <a:r>
              <a:rPr lang="zh-CN" altLang="zh-CN" sz="1800" dirty="0"/>
              <a:t>、</a:t>
            </a:r>
            <a:r>
              <a:rPr lang="en-US" altLang="zh-CN" sz="1800" dirty="0" err="1"/>
              <a:t>imgProc</a:t>
            </a:r>
            <a:r>
              <a:rPr lang="en-US" altLang="zh-CN" sz="1800" dirty="0"/>
              <a:t>()</a:t>
            </a:r>
            <a:r>
              <a:rPr lang="zh-CN" altLang="zh-CN" sz="1800" dirty="0"/>
              <a:t>和</a:t>
            </a:r>
            <a:r>
              <a:rPr lang="en-US" altLang="zh-CN" sz="1800" dirty="0" err="1"/>
              <a:t>imgShow</a:t>
            </a:r>
            <a:r>
              <a:rPr lang="en-US" altLang="zh-CN" sz="1800" dirty="0"/>
              <a:t>()</a:t>
            </a:r>
            <a:r>
              <a:rPr lang="zh-CN" altLang="zh-CN" sz="1800" dirty="0"/>
              <a:t>，分别负责初始化界面、处理和显示图片，每个实例的不同之处仅在于初始化界面所做的具体工作不同、处理图片用到的类和算法不同，而这些差异均被封装于</a:t>
            </a:r>
            <a:r>
              <a:rPr lang="en-US" altLang="zh-CN" sz="1800" dirty="0"/>
              <a:t>3</a:t>
            </a:r>
            <a:r>
              <a:rPr lang="zh-CN" altLang="zh-CN" sz="1800" dirty="0"/>
              <a:t>个简单的方法之中。采用这样的设计的目的是：为读者提供学习便利性，使每个实例程序都有完全相同的逻辑结构，读者可以集中精力于学习各种实际的图像处理技术，也方便比较各类图像处理类和算法的异同之处。</a:t>
            </a:r>
          </a:p>
          <a:p>
            <a:pPr indent="450850">
              <a:lnSpc>
                <a:spcPct val="150000"/>
              </a:lnSpc>
            </a:pPr>
            <a:r>
              <a:rPr lang="en-US" altLang="zh-CN" sz="1800" b="1" dirty="0"/>
              <a:t>(b) </a:t>
            </a:r>
            <a:r>
              <a:rPr lang="zh-CN" altLang="zh-CN" sz="1800" b="1" dirty="0"/>
              <a:t>全局变量：</a:t>
            </a:r>
            <a:r>
              <a:rPr lang="zh-CN" altLang="zh-CN" sz="1800" dirty="0"/>
              <a:t>本章每个实例都会使用两个通用的全局变量，</a:t>
            </a:r>
            <a:r>
              <a:rPr lang="en-US" altLang="zh-CN" sz="1800" dirty="0" err="1"/>
              <a:t>myImg</a:t>
            </a:r>
            <a:r>
              <a:rPr lang="zh-CN" altLang="zh-CN" sz="1800" dirty="0"/>
              <a:t>是</a:t>
            </a:r>
            <a:r>
              <a:rPr lang="en-US" altLang="zh-CN" sz="1800" dirty="0"/>
              <a:t>Mat</a:t>
            </a:r>
            <a:r>
              <a:rPr lang="zh-CN" altLang="zh-CN" sz="1800" dirty="0"/>
              <a:t>点阵类型的，</a:t>
            </a:r>
          </a:p>
          <a:p>
            <a:pPr indent="450850">
              <a:lnSpc>
                <a:spcPct val="150000"/>
              </a:lnSpc>
            </a:pPr>
            <a:r>
              <a:rPr lang="zh-CN" altLang="zh-CN" sz="1800" dirty="0"/>
              <a:t>以像素形式缓存图片，用于程序代码中的引用和处理；</a:t>
            </a:r>
            <a:r>
              <a:rPr lang="en-US" altLang="zh-CN" sz="1800" dirty="0" err="1"/>
              <a:t>myQImg</a:t>
            </a:r>
            <a:r>
              <a:rPr lang="zh-CN" altLang="zh-CN" sz="1800" dirty="0"/>
              <a:t>是</a:t>
            </a:r>
            <a:r>
              <a:rPr lang="en-US" altLang="zh-CN" sz="1800" dirty="0" err="1"/>
              <a:t>Qt</a:t>
            </a:r>
            <a:r>
              <a:rPr lang="zh-CN" altLang="zh-CN" sz="1800" dirty="0"/>
              <a:t>传统的</a:t>
            </a:r>
            <a:r>
              <a:rPr lang="en-US" altLang="zh-CN" sz="1800" dirty="0" err="1"/>
              <a:t>QImage</a:t>
            </a:r>
            <a:r>
              <a:rPr lang="zh-CN" altLang="zh-CN" sz="1800" dirty="0"/>
              <a:t>类型，只用于图像的显示和存盘，而不用于处理操作</a:t>
            </a:r>
            <a:r>
              <a:rPr lang="zh-CN" altLang="zh-CN" sz="1800" dirty="0" smtClean="0"/>
              <a:t>。</a:t>
            </a:r>
            <a:endParaRPr lang="zh-CN" altLang="zh-CN" sz="1800" dirty="0"/>
          </a:p>
        </p:txBody>
      </p:sp>
    </p:spTree>
    <p:extLst>
      <p:ext uri="{BB962C8B-B14F-4D97-AF65-F5344CB8AC3E}">
        <p14:creationId xmlns:p14="http://schemas.microsoft.com/office/powerpoint/2010/main" val="350917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5</a:t>
            </a:r>
            <a:r>
              <a:rPr lang="zh-CN" altLang="zh-CN" sz="2400" b="1" dirty="0"/>
              <a:t>．运行结果</a:t>
            </a:r>
          </a:p>
        </p:txBody>
      </p:sp>
      <p:sp>
        <p:nvSpPr>
          <p:cNvPr id="3" name="矩形 2"/>
          <p:cNvSpPr/>
          <p:nvPr/>
        </p:nvSpPr>
        <p:spPr>
          <a:xfrm>
            <a:off x="975159" y="969821"/>
            <a:ext cx="9890763" cy="646331"/>
          </a:xfrm>
          <a:prstGeom prst="rect">
            <a:avLst/>
          </a:prstGeom>
        </p:spPr>
        <p:txBody>
          <a:bodyPr wrap="square">
            <a:spAutoFit/>
          </a:bodyPr>
          <a:lstStyle/>
          <a:p>
            <a:pPr indent="450850"/>
            <a:r>
              <a:rPr lang="zh-CN" altLang="zh-CN" sz="1800" dirty="0"/>
              <a:t>程序运行后，界面上初始显示美人鱼公主图片，单击“开始寻找”按钮，程序执行完匹配算法就会在图片上绘框标示出这条小鱼所在的位置，如图</a:t>
            </a:r>
            <a:r>
              <a:rPr lang="en-US" altLang="zh-CN" sz="1800" dirty="0"/>
              <a:t>21.24</a:t>
            </a:r>
            <a:r>
              <a:rPr lang="zh-CN" altLang="zh-CN" sz="1800" dirty="0"/>
              <a:t>所示。</a:t>
            </a:r>
          </a:p>
        </p:txBody>
      </p:sp>
      <p:pic>
        <p:nvPicPr>
          <p:cNvPr id="50178" name="Picture 2" descr="21-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7039" y="1805854"/>
            <a:ext cx="7136966" cy="417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666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2260128"/>
            <a:ext cx="482208" cy="545844"/>
          </a:xfrm>
          <a:prstGeom prst="rect">
            <a:avLst/>
          </a:prstGeom>
        </p:spPr>
      </p:pic>
      <p:sp>
        <p:nvSpPr>
          <p:cNvPr id="10" name="TextBox 18"/>
          <p:cNvSpPr txBox="1"/>
          <p:nvPr/>
        </p:nvSpPr>
        <p:spPr>
          <a:xfrm>
            <a:off x="5553758" y="2260129"/>
            <a:ext cx="3445757" cy="393906"/>
          </a:xfrm>
          <a:prstGeom prst="rect">
            <a:avLst/>
          </a:prstGeom>
          <a:noFill/>
        </p:spPr>
        <p:txBody>
          <a:bodyPr wrap="square" lIns="115777" tIns="57888" rIns="115777" bIns="57888" rtlCol="0">
            <a:spAutoFit/>
          </a:bodyPr>
          <a:lstStyle/>
          <a:p>
            <a:r>
              <a:rPr lang="en-US" altLang="zh-CN" sz="1800" b="1" dirty="0" smtClean="0"/>
              <a:t>2</a:t>
            </a:r>
            <a:r>
              <a:rPr lang="zh-CN" altLang="zh-CN" sz="1800" b="1" dirty="0" smtClean="0"/>
              <a:t>．</a:t>
            </a:r>
            <a:r>
              <a:rPr lang="zh-CN" altLang="zh-CN" sz="1800" b="1" dirty="0"/>
              <a:t>程序界面</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3011493"/>
            <a:ext cx="482208" cy="545844"/>
          </a:xfrm>
          <a:prstGeom prst="rect">
            <a:avLst/>
          </a:prstGeom>
        </p:spPr>
      </p:pic>
      <p:sp>
        <p:nvSpPr>
          <p:cNvPr id="12" name="TextBox 20"/>
          <p:cNvSpPr txBox="1"/>
          <p:nvPr/>
        </p:nvSpPr>
        <p:spPr>
          <a:xfrm>
            <a:off x="5553758" y="3009244"/>
            <a:ext cx="3255752" cy="393906"/>
          </a:xfrm>
          <a:prstGeom prst="rect">
            <a:avLst/>
          </a:prstGeom>
          <a:noFill/>
        </p:spPr>
        <p:txBody>
          <a:bodyPr wrap="square" lIns="115777" tIns="57888" rIns="115777" bIns="57888" rtlCol="0">
            <a:spAutoFit/>
          </a:bodyPr>
          <a:lstStyle/>
          <a:p>
            <a:r>
              <a:rPr lang="en-US" altLang="zh-CN" sz="1800" b="1" dirty="0" smtClean="0"/>
              <a:t>3</a:t>
            </a:r>
            <a:r>
              <a:rPr lang="zh-CN" altLang="zh-CN" sz="1800" b="1" dirty="0" smtClean="0"/>
              <a:t>．</a:t>
            </a:r>
            <a:r>
              <a:rPr lang="zh-CN" altLang="zh-CN" sz="1800" b="1" dirty="0"/>
              <a:t>全局变量及方法</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50" y="3762857"/>
            <a:ext cx="482208" cy="545844"/>
          </a:xfrm>
          <a:prstGeom prst="rect">
            <a:avLst/>
          </a:prstGeom>
        </p:spPr>
      </p:pic>
      <p:sp>
        <p:nvSpPr>
          <p:cNvPr id="16" name="TextBox 24"/>
          <p:cNvSpPr txBox="1"/>
          <p:nvPr/>
        </p:nvSpPr>
        <p:spPr>
          <a:xfrm>
            <a:off x="5553758" y="3758360"/>
            <a:ext cx="3445757" cy="393906"/>
          </a:xfrm>
          <a:prstGeom prst="rect">
            <a:avLst/>
          </a:prstGeom>
          <a:noFill/>
        </p:spPr>
        <p:txBody>
          <a:bodyPr wrap="square" lIns="115777" tIns="57888" rIns="115777" bIns="57888" rtlCol="0">
            <a:spAutoFit/>
          </a:bodyPr>
          <a:lstStyle/>
          <a:p>
            <a:r>
              <a:rPr lang="en-US" altLang="zh-CN" sz="1800" b="1" dirty="0" smtClean="0"/>
              <a:t>4</a:t>
            </a:r>
            <a:r>
              <a:rPr lang="zh-CN" altLang="zh-CN" sz="1800" b="1" dirty="0" smtClean="0"/>
              <a:t>．</a:t>
            </a:r>
            <a:r>
              <a:rPr lang="zh-CN" altLang="zh-CN" sz="1800" b="1" dirty="0"/>
              <a:t>初始化显示</a:t>
            </a:r>
          </a:p>
        </p:txBody>
      </p:sp>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042712" y="1399421"/>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1556043" y="1138946"/>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185212" y="1495381"/>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248" y="569722"/>
            <a:ext cx="939645" cy="1112796"/>
          </a:xfrm>
          <a:prstGeom prst="rect">
            <a:avLst/>
          </a:prstGeom>
        </p:spPr>
      </p:pic>
      <p:sp>
        <p:nvSpPr>
          <p:cNvPr id="25" name="TextBox 5"/>
          <p:cNvSpPr txBox="1"/>
          <p:nvPr/>
        </p:nvSpPr>
        <p:spPr>
          <a:xfrm>
            <a:off x="1596927" y="3415698"/>
            <a:ext cx="2321930" cy="518595"/>
          </a:xfrm>
          <a:prstGeom prst="rect">
            <a:avLst/>
          </a:prstGeom>
          <a:noFill/>
        </p:spPr>
        <p:txBody>
          <a:bodyPr wrap="square" lIns="86863" tIns="43430" rIns="86863" bIns="43430" rtlCol="0">
            <a:spAutoFit/>
          </a:bodyPr>
          <a:lstStyle/>
          <a:p>
            <a:r>
              <a:rPr lang="zh-CN" altLang="zh-CN" sz="2800" b="1" dirty="0" smtClean="0"/>
              <a:t>人</a:t>
            </a:r>
            <a:r>
              <a:rPr lang="en-US" altLang="zh-CN" sz="2800" b="1" dirty="0" smtClean="0"/>
              <a:t>  </a:t>
            </a:r>
            <a:r>
              <a:rPr lang="zh-CN" altLang="zh-CN" sz="2800" b="1" dirty="0" smtClean="0"/>
              <a:t>脸</a:t>
            </a:r>
            <a:r>
              <a:rPr lang="en-US" altLang="zh-CN" sz="2800" b="1" dirty="0" smtClean="0"/>
              <a:t>  </a:t>
            </a:r>
            <a:r>
              <a:rPr lang="zh-CN" altLang="zh-CN" sz="2800" b="1" dirty="0" smtClean="0"/>
              <a:t>识</a:t>
            </a:r>
            <a:r>
              <a:rPr lang="en-US" altLang="zh-CN" sz="2800" b="1" dirty="0" smtClean="0"/>
              <a:t>  </a:t>
            </a:r>
            <a:r>
              <a:rPr lang="zh-CN" altLang="zh-CN" sz="2800" b="1" dirty="0" smtClean="0"/>
              <a:t>别</a:t>
            </a:r>
            <a:endParaRPr lang="zh-CN" altLang="zh-CN" sz="2800" b="1" dirty="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1445" y="4531512"/>
            <a:ext cx="482208" cy="545844"/>
          </a:xfrm>
          <a:prstGeom prst="rect">
            <a:avLst/>
          </a:prstGeom>
        </p:spPr>
      </p:pic>
      <p:sp>
        <p:nvSpPr>
          <p:cNvPr id="15" name="TextBox 20"/>
          <p:cNvSpPr txBox="1"/>
          <p:nvPr/>
        </p:nvSpPr>
        <p:spPr>
          <a:xfrm>
            <a:off x="5563653" y="4529263"/>
            <a:ext cx="3255752" cy="393906"/>
          </a:xfrm>
          <a:prstGeom prst="rect">
            <a:avLst/>
          </a:prstGeom>
          <a:noFill/>
        </p:spPr>
        <p:txBody>
          <a:bodyPr wrap="square" lIns="115777" tIns="57888" rIns="115777" bIns="57888" rtlCol="0">
            <a:spAutoFit/>
          </a:bodyPr>
          <a:lstStyle/>
          <a:p>
            <a:r>
              <a:rPr lang="en-US" altLang="zh-CN" sz="1800" b="1" dirty="0" smtClean="0"/>
              <a:t>5</a:t>
            </a:r>
            <a:r>
              <a:rPr lang="zh-CN" altLang="zh-CN" sz="1800" b="1" dirty="0" smtClean="0"/>
              <a:t>．</a:t>
            </a:r>
            <a:r>
              <a:rPr lang="zh-CN" altLang="zh-CN" sz="1800" b="1" dirty="0"/>
              <a:t>检测识别功能</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1445" y="5282876"/>
            <a:ext cx="482208" cy="545844"/>
          </a:xfrm>
          <a:prstGeom prst="rect">
            <a:avLst/>
          </a:prstGeom>
        </p:spPr>
      </p:pic>
      <p:sp>
        <p:nvSpPr>
          <p:cNvPr id="18" name="TextBox 24"/>
          <p:cNvSpPr txBox="1"/>
          <p:nvPr/>
        </p:nvSpPr>
        <p:spPr>
          <a:xfrm>
            <a:off x="5563653" y="5278379"/>
            <a:ext cx="3445757" cy="393906"/>
          </a:xfrm>
          <a:prstGeom prst="rect">
            <a:avLst/>
          </a:prstGeom>
          <a:noFill/>
        </p:spPr>
        <p:txBody>
          <a:bodyPr wrap="square" lIns="115777" tIns="57888" rIns="115777" bIns="57888" rtlCol="0">
            <a:spAutoFit/>
          </a:bodyPr>
          <a:lstStyle/>
          <a:p>
            <a:r>
              <a:rPr lang="en-US" altLang="zh-CN" sz="1800" b="1" dirty="0" smtClean="0"/>
              <a:t>6.   </a:t>
            </a:r>
            <a:r>
              <a:rPr lang="zh-CN" altLang="zh-CN" sz="1800" b="1" dirty="0" smtClean="0"/>
              <a:t>运行效果</a:t>
            </a:r>
            <a:endParaRPr lang="zh-CN" altLang="zh-CN" sz="1800" b="1" dirty="0"/>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549" y="1495380"/>
            <a:ext cx="482208" cy="545844"/>
          </a:xfrm>
          <a:prstGeom prst="rect">
            <a:avLst/>
          </a:prstGeom>
        </p:spPr>
      </p:pic>
      <p:sp>
        <p:nvSpPr>
          <p:cNvPr id="26" name="TextBox 18"/>
          <p:cNvSpPr txBox="1"/>
          <p:nvPr/>
        </p:nvSpPr>
        <p:spPr>
          <a:xfrm>
            <a:off x="5553757" y="1495381"/>
            <a:ext cx="3445757" cy="393906"/>
          </a:xfrm>
          <a:prstGeom prst="rect">
            <a:avLst/>
          </a:prstGeom>
          <a:noFill/>
        </p:spPr>
        <p:txBody>
          <a:bodyPr wrap="square" lIns="115777" tIns="57888" rIns="115777" bIns="57888" rtlCol="0">
            <a:spAutoFit/>
          </a:bodyPr>
          <a:lstStyle/>
          <a:p>
            <a:r>
              <a:rPr lang="en-US" altLang="zh-CN" sz="1800" b="1" dirty="0"/>
              <a:t>1</a:t>
            </a:r>
            <a:r>
              <a:rPr lang="zh-CN" altLang="zh-CN" sz="1800" b="1" dirty="0"/>
              <a:t>．加载视觉识别分类器</a:t>
            </a:r>
          </a:p>
        </p:txBody>
      </p:sp>
    </p:spTree>
    <p:extLst>
      <p:ext uri="{BB962C8B-B14F-4D97-AF65-F5344CB8AC3E}">
        <p14:creationId xmlns:p14="http://schemas.microsoft.com/office/powerpoint/2010/main" val="240692055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9"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3" presetClass="entr" presetSubtype="3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strVal val="4*#ppt_w"/>
                                          </p:val>
                                        </p:tav>
                                        <p:tav tm="100000">
                                          <p:val>
                                            <p:strVal val="#ppt_w"/>
                                          </p:val>
                                        </p:tav>
                                      </p:tavLst>
                                    </p:anim>
                                    <p:anim calcmode="lin" valueType="num">
                                      <p:cBhvr>
                                        <p:cTn id="39" dur="500" fill="hold"/>
                                        <p:tgtEl>
                                          <p:spTgt spid="21"/>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strVal val="#ppt_w*0.70"/>
                                          </p:val>
                                        </p:tav>
                                        <p:tav tm="100000">
                                          <p:val>
                                            <p:strVal val="#ppt_w"/>
                                          </p:val>
                                        </p:tav>
                                      </p:tavLst>
                                    </p:anim>
                                    <p:anim calcmode="lin" valueType="num">
                                      <p:cBhvr>
                                        <p:cTn id="44" dur="1000" fill="hold"/>
                                        <p:tgtEl>
                                          <p:spTgt spid="23"/>
                                        </p:tgtEl>
                                        <p:attrNameLst>
                                          <p:attrName>ppt_h</p:attrName>
                                        </p:attrNameLst>
                                      </p:cBhvr>
                                      <p:tavLst>
                                        <p:tav tm="0">
                                          <p:val>
                                            <p:strVal val="#ppt_h"/>
                                          </p:val>
                                        </p:tav>
                                        <p:tav tm="100000">
                                          <p:val>
                                            <p:strVal val="#ppt_h"/>
                                          </p:val>
                                        </p:tav>
                                      </p:tavLst>
                                    </p:anim>
                                    <p:animEffect transition="in" filter="fade">
                                      <p:cBhvr>
                                        <p:cTn id="45" dur="1000"/>
                                        <p:tgtEl>
                                          <p:spTgt spid="23"/>
                                        </p:tgtEl>
                                      </p:cBhvr>
                                    </p:animEffect>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0-#ppt_h/2"/>
                                          </p:val>
                                        </p:tav>
                                        <p:tav tm="100000">
                                          <p:val>
                                            <p:strVal val="#ppt_y"/>
                                          </p:val>
                                        </p:tav>
                                      </p:tavLst>
                                    </p:anim>
                                  </p:childTnLst>
                                </p:cTn>
                              </p:par>
                              <p:par>
                                <p:cTn id="64" presetID="2" presetClass="entr" presetSubtype="2" fill="hold" grpId="0" nodeType="withEffect">
                                  <p:stCondLst>
                                    <p:cond delay="25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1+#ppt_w/2"/>
                                          </p:val>
                                        </p:tav>
                                        <p:tav tm="100000">
                                          <p:val>
                                            <p:strVal val="#ppt_x"/>
                                          </p:val>
                                        </p:tav>
                                      </p:tavLst>
                                    </p:anim>
                                    <p:anim calcmode="lin" valueType="num">
                                      <p:cBhvr additive="base">
                                        <p:cTn id="67" dur="500" fill="hold"/>
                                        <p:tgtEl>
                                          <p:spTgt spid="1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1+#ppt_w/2"/>
                                          </p:val>
                                        </p:tav>
                                        <p:tav tm="100000">
                                          <p:val>
                                            <p:strVal val="#ppt_x"/>
                                          </p:val>
                                        </p:tav>
                                      </p:tavLst>
                                    </p:anim>
                                    <p:anim calcmode="lin" valueType="num">
                                      <p:cBhvr additive="base">
                                        <p:cTn id="71" dur="500" fill="hold"/>
                                        <p:tgtEl>
                                          <p:spTgt spid="18"/>
                                        </p:tgtEl>
                                        <p:attrNameLst>
                                          <p:attrName>ppt_y</p:attrName>
                                        </p:attrNameLst>
                                      </p:cBhvr>
                                      <p:tavLst>
                                        <p:tav tm="0">
                                          <p:val>
                                            <p:strVal val="#ppt_y"/>
                                          </p:val>
                                        </p:tav>
                                        <p:tav tm="100000">
                                          <p:val>
                                            <p:strVal val="#ppt_y"/>
                                          </p:val>
                                        </p:tav>
                                      </p:tavLst>
                                    </p:anim>
                                  </p:childTnLst>
                                </p:cTn>
                              </p:par>
                            </p:childTnLst>
                          </p:cTn>
                        </p:par>
                        <p:par>
                          <p:cTn id="72" fill="hold">
                            <p:stCondLst>
                              <p:cond delay="5000"/>
                            </p:stCondLst>
                            <p:childTnLst>
                              <p:par>
                                <p:cTn id="73" presetID="2" presetClass="entr" presetSubtype="1"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0-#ppt_h/2"/>
                                          </p:val>
                                        </p:tav>
                                        <p:tav tm="100000">
                                          <p:val>
                                            <p:strVal val="#ppt_y"/>
                                          </p:val>
                                        </p:tav>
                                      </p:tavLst>
                                    </p:anim>
                                  </p:childTnLst>
                                </p:cTn>
                              </p:par>
                            </p:childTnLst>
                          </p:cTn>
                        </p:par>
                        <p:par>
                          <p:cTn id="77" fill="hold">
                            <p:stCondLst>
                              <p:cond delay="5500"/>
                            </p:stCondLst>
                            <p:childTnLst>
                              <p:par>
                                <p:cTn id="78" presetID="2" presetClass="entr" presetSubtype="2"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1+#ppt_w/2"/>
                                          </p:val>
                                        </p:tav>
                                        <p:tav tm="100000">
                                          <p:val>
                                            <p:strVal val="#ppt_x"/>
                                          </p:val>
                                        </p:tav>
                                      </p:tavLst>
                                    </p:anim>
                                    <p:anim calcmode="lin" valueType="num">
                                      <p:cBhvr additive="base">
                                        <p:cTn id="8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1" grpId="0" animBg="1"/>
      <p:bldP spid="22" grpId="0" animBg="1"/>
      <p:bldP spid="23" grpId="0"/>
      <p:bldP spid="25" grpId="0"/>
      <p:bldP spid="15" grpId="0"/>
      <p:bldP spid="18" grpId="0"/>
      <p:bldP spid="2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人脸识别</a:t>
            </a:r>
          </a:p>
        </p:txBody>
      </p:sp>
      <p:sp>
        <p:nvSpPr>
          <p:cNvPr id="3" name="矩形 2"/>
          <p:cNvSpPr/>
          <p:nvPr/>
        </p:nvSpPr>
        <p:spPr>
          <a:xfrm>
            <a:off x="892032" y="957769"/>
            <a:ext cx="10199521" cy="923330"/>
          </a:xfrm>
          <a:prstGeom prst="rect">
            <a:avLst/>
          </a:prstGeom>
        </p:spPr>
        <p:txBody>
          <a:bodyPr wrap="square">
            <a:spAutoFit/>
          </a:bodyPr>
          <a:lstStyle/>
          <a:p>
            <a:pPr indent="450850"/>
            <a:r>
              <a:rPr lang="zh-CN" altLang="zh-CN" sz="1800" b="1" u="sng" dirty="0"/>
              <a:t>【例】</a:t>
            </a:r>
            <a:r>
              <a:rPr lang="zh-CN" altLang="zh-CN" sz="1800" u="sng" dirty="0"/>
              <a:t>（较难）</a:t>
            </a:r>
            <a:r>
              <a:rPr lang="zh-CN" altLang="zh-CN" sz="1800" dirty="0"/>
              <a:t>（</a:t>
            </a:r>
            <a:r>
              <a:rPr lang="en-US" altLang="zh-CN" sz="1800" dirty="0"/>
              <a:t>CH2106</a:t>
            </a:r>
            <a:r>
              <a:rPr lang="zh-CN" altLang="zh-CN" sz="1800" dirty="0"/>
              <a:t>）</a:t>
            </a:r>
            <a:r>
              <a:rPr lang="en-US" altLang="zh-CN" sz="1800" dirty="0" err="1"/>
              <a:t>OpenCV</a:t>
            </a:r>
            <a:r>
              <a:rPr lang="zh-CN" altLang="zh-CN" sz="1800" dirty="0"/>
              <a:t>还有一个广泛的用途就是识别人脸，由于它的内部集成了最新的图像视觉智能识别技术，故识别率可以做到非常精准。本例我们用一张女模特的图片（如图</a:t>
            </a:r>
            <a:r>
              <a:rPr lang="en-US" altLang="zh-CN" sz="1800" dirty="0"/>
              <a:t>21.25</a:t>
            </a:r>
            <a:r>
              <a:rPr lang="zh-CN" altLang="zh-CN" sz="1800" dirty="0"/>
              <a:t>所示）作为程序识别的对象。</a:t>
            </a:r>
          </a:p>
        </p:txBody>
      </p:sp>
      <p:pic>
        <p:nvPicPr>
          <p:cNvPr id="51202" name="图片 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3226" y="2030681"/>
            <a:ext cx="2755075" cy="36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069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1</a:t>
            </a:r>
            <a:r>
              <a:rPr lang="zh-CN" altLang="zh-CN" sz="2400" b="1" dirty="0"/>
              <a:t>．加载视觉识别分类器</a:t>
            </a:r>
          </a:p>
        </p:txBody>
      </p:sp>
      <p:sp>
        <p:nvSpPr>
          <p:cNvPr id="3" name="TextBox 2"/>
          <p:cNvSpPr txBox="1"/>
          <p:nvPr/>
        </p:nvSpPr>
        <p:spPr>
          <a:xfrm>
            <a:off x="831273" y="1009403"/>
            <a:ext cx="10212779" cy="923330"/>
          </a:xfrm>
          <a:prstGeom prst="rect">
            <a:avLst/>
          </a:prstGeom>
          <a:noFill/>
        </p:spPr>
        <p:txBody>
          <a:bodyPr wrap="square" rtlCol="0">
            <a:spAutoFit/>
          </a:bodyPr>
          <a:lstStyle/>
          <a:p>
            <a:pPr indent="450850"/>
            <a:r>
              <a:rPr lang="zh-CN" altLang="zh-CN" sz="1800" dirty="0"/>
              <a:t>创建一个</a:t>
            </a:r>
            <a:r>
              <a:rPr lang="en-US" altLang="zh-CN" sz="1800" dirty="0" err="1"/>
              <a:t>Qt</a:t>
            </a:r>
            <a:r>
              <a:rPr lang="zh-CN" altLang="zh-CN" sz="1800" dirty="0"/>
              <a:t>桌面应用程序项目，项目名称为</a:t>
            </a:r>
            <a:r>
              <a:rPr lang="en-US" altLang="zh-CN" sz="1800" dirty="0" err="1"/>
              <a:t>OpencvFace</a:t>
            </a:r>
            <a:r>
              <a:rPr lang="zh-CN" altLang="zh-CN" sz="1800" dirty="0"/>
              <a:t>，在做人脸识别功能之前需要将</a:t>
            </a:r>
            <a:r>
              <a:rPr lang="en-US" altLang="zh-CN" sz="1800" dirty="0" err="1"/>
              <a:t>OpenCV</a:t>
            </a:r>
            <a:r>
              <a:rPr lang="zh-CN" altLang="zh-CN" sz="1800" dirty="0"/>
              <a:t>库内置的计算机视觉识别分类器文件复制到项目目录下，这些文件位于</a:t>
            </a:r>
            <a:r>
              <a:rPr lang="en-US" altLang="zh-CN" sz="1800" dirty="0" err="1"/>
              <a:t>OpenCV</a:t>
            </a:r>
            <a:r>
              <a:rPr lang="zh-CN" altLang="zh-CN" sz="1800" dirty="0"/>
              <a:t>的安装文件夹，路径为</a:t>
            </a:r>
            <a:r>
              <a:rPr lang="en-US" altLang="zh-CN" sz="1800" dirty="0"/>
              <a:t>D:\OpenCV_3.4.3-Build\install\etc\haarcascades</a:t>
            </a:r>
            <a:r>
              <a:rPr lang="zh-CN" altLang="zh-CN" sz="1800" dirty="0"/>
              <a:t>，如图</a:t>
            </a:r>
            <a:r>
              <a:rPr lang="en-US" altLang="zh-CN" sz="1800" dirty="0"/>
              <a:t>21.26</a:t>
            </a:r>
            <a:r>
              <a:rPr lang="zh-CN" altLang="zh-CN" sz="1800" dirty="0"/>
              <a:t>所示</a:t>
            </a:r>
            <a:r>
              <a:rPr lang="zh-CN" altLang="zh-CN" sz="1800" dirty="0" smtClean="0"/>
              <a:t>。</a:t>
            </a:r>
            <a:endParaRPr lang="zh-CN" altLang="zh-CN" sz="1800" dirty="0"/>
          </a:p>
        </p:txBody>
      </p:sp>
      <p:pic>
        <p:nvPicPr>
          <p:cNvPr id="52226" name="图片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441" y="2054431"/>
            <a:ext cx="6662057" cy="442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821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．程序界面</a:t>
            </a:r>
          </a:p>
        </p:txBody>
      </p:sp>
      <p:sp>
        <p:nvSpPr>
          <p:cNvPr id="3" name="矩形 2"/>
          <p:cNvSpPr/>
          <p:nvPr/>
        </p:nvSpPr>
        <p:spPr>
          <a:xfrm>
            <a:off x="980488" y="946423"/>
            <a:ext cx="3249608" cy="369332"/>
          </a:xfrm>
          <a:prstGeom prst="rect">
            <a:avLst/>
          </a:prstGeom>
        </p:spPr>
        <p:txBody>
          <a:bodyPr wrap="none">
            <a:spAutoFit/>
          </a:bodyPr>
          <a:lstStyle/>
          <a:p>
            <a:r>
              <a:rPr lang="zh-CN" altLang="zh-CN" sz="1800" dirty="0"/>
              <a:t>设计程序界面如图</a:t>
            </a:r>
            <a:r>
              <a:rPr lang="en-US" altLang="zh-CN" sz="1800" dirty="0"/>
              <a:t>21.27</a:t>
            </a:r>
            <a:r>
              <a:rPr lang="zh-CN" altLang="zh-CN" sz="1800" dirty="0"/>
              <a:t>所示。</a:t>
            </a:r>
          </a:p>
        </p:txBody>
      </p:sp>
      <p:pic>
        <p:nvPicPr>
          <p:cNvPr id="53250" name="Picture 2" descr="21-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6637" y="1458258"/>
            <a:ext cx="5005449" cy="36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01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．程序界面</a:t>
            </a:r>
          </a:p>
        </p:txBody>
      </p:sp>
      <p:sp>
        <p:nvSpPr>
          <p:cNvPr id="3" name="矩形 2"/>
          <p:cNvSpPr/>
          <p:nvPr/>
        </p:nvSpPr>
        <p:spPr>
          <a:xfrm>
            <a:off x="1172024" y="910621"/>
            <a:ext cx="9135757" cy="369332"/>
          </a:xfrm>
          <a:prstGeom prst="rect">
            <a:avLst/>
          </a:prstGeom>
        </p:spPr>
        <p:txBody>
          <a:bodyPr wrap="square">
            <a:spAutoFit/>
          </a:bodyPr>
          <a:lstStyle/>
          <a:p>
            <a:r>
              <a:rPr lang="zh-CN" altLang="zh-CN" sz="1800" dirty="0"/>
              <a:t>该程序界面上各控件都用数字序号①、②标注，其名称、类型及属性设置列于表</a:t>
            </a:r>
            <a:r>
              <a:rPr lang="en-US" altLang="zh-CN" sz="1800" dirty="0"/>
              <a:t>21.6</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417594140"/>
              </p:ext>
            </p:extLst>
          </p:nvPr>
        </p:nvGraphicFramePr>
        <p:xfrm>
          <a:off x="2076365" y="1670548"/>
          <a:ext cx="8105598" cy="2010801"/>
        </p:xfrm>
        <a:graphic>
          <a:graphicData uri="http://schemas.openxmlformats.org/drawingml/2006/table">
            <a:tbl>
              <a:tblPr firstRow="1" firstCol="1" bandRow="1"/>
              <a:tblGrid>
                <a:gridCol w="1153800"/>
                <a:gridCol w="2385183"/>
                <a:gridCol w="1533758"/>
                <a:gridCol w="3032857"/>
              </a:tblGrid>
              <a:tr h="314945">
                <a:tc>
                  <a:txBody>
                    <a:bodyPr/>
                    <a:lstStyle/>
                    <a:p>
                      <a:pPr indent="228600" algn="ctr">
                        <a:lnSpc>
                          <a:spcPts val="1400"/>
                        </a:lnSpc>
                        <a:spcAft>
                          <a:spcPts val="0"/>
                        </a:spcAft>
                      </a:pPr>
                      <a:r>
                        <a:rPr lang="zh-CN" sz="1400" kern="100">
                          <a:effectLst/>
                          <a:latin typeface="Times New Roman"/>
                          <a:ea typeface="黑体"/>
                        </a:rPr>
                        <a:t>序</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130571">
                <a:tc>
                  <a:txBody>
                    <a:bodyPr/>
                    <a:lstStyle/>
                    <a:p>
                      <a:pPr indent="228600"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viewLabel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geometry: </a:t>
                      </a:r>
                      <a:r>
                        <a:rPr lang="zh-CN" sz="1400" kern="100">
                          <a:effectLst/>
                          <a:latin typeface="Times New Roman"/>
                          <a:ea typeface="宋体"/>
                        </a:rPr>
                        <a:t>宽度</a:t>
                      </a:r>
                      <a:r>
                        <a:rPr lang="en-US" sz="1400" kern="100">
                          <a:effectLst/>
                          <a:latin typeface="Times New Roman"/>
                          <a:ea typeface="宋体"/>
                        </a:rPr>
                        <a:t>140,</a:t>
                      </a:r>
                      <a:r>
                        <a:rPr lang="zh-CN" sz="1400" kern="100">
                          <a:effectLst/>
                          <a:latin typeface="Times New Roman"/>
                          <a:ea typeface="宋体"/>
                        </a:rPr>
                        <a:t>高度</a:t>
                      </a:r>
                      <a:r>
                        <a:rPr lang="en-US" sz="1400" kern="100">
                          <a:effectLst/>
                          <a:latin typeface="Times New Roman"/>
                          <a:ea typeface="宋体"/>
                        </a:rPr>
                        <a:t>185;</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frameShape: Box;</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frameShadow: Sunken;</a:t>
                      </a:r>
                      <a:endParaRPr lang="zh-CN" sz="1400" kern="100">
                        <a:effectLst/>
                        <a:latin typeface="Times New Roman"/>
                        <a:ea typeface="宋体"/>
                      </a:endParaRPr>
                    </a:p>
                    <a:p>
                      <a:pPr indent="228600" algn="just">
                        <a:lnSpc>
                          <a:spcPts val="1400"/>
                        </a:lnSpc>
                        <a:spcAft>
                          <a:spcPts val="0"/>
                        </a:spcAft>
                      </a:pPr>
                      <a:r>
                        <a:rPr lang="en-US" sz="1400" kern="100">
                          <a:effectLst/>
                          <a:latin typeface="Times New Roman"/>
                          <a:ea typeface="宋体"/>
                        </a:rPr>
                        <a:t>text: </a:t>
                      </a:r>
                      <a:r>
                        <a:rPr lang="zh-CN" sz="14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285">
                <a:tc>
                  <a:txBody>
                    <a:bodyPr/>
                    <a:lstStyle/>
                    <a:p>
                      <a:pPr indent="228600"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detectPushButton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28600" algn="just">
                        <a:lnSpc>
                          <a:spcPts val="1400"/>
                        </a:lnSpc>
                        <a:spcAft>
                          <a:spcPts val="0"/>
                        </a:spcAft>
                      </a:pPr>
                      <a:r>
                        <a:rPr lang="en-US" sz="1400" kern="100" dirty="0">
                          <a:effectLst/>
                          <a:latin typeface="Times New Roman"/>
                          <a:ea typeface="宋体"/>
                        </a:rPr>
                        <a:t>text: </a:t>
                      </a:r>
                      <a:r>
                        <a:rPr lang="zh-CN" sz="1400" kern="100" dirty="0">
                          <a:effectLst/>
                          <a:latin typeface="Times New Roman"/>
                          <a:ea typeface="宋体"/>
                        </a:rPr>
                        <a:t>识 别</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08175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．全局变量及方法</a:t>
            </a:r>
          </a:p>
        </p:txBody>
      </p:sp>
      <p:sp>
        <p:nvSpPr>
          <p:cNvPr id="3" name="对角圆角矩形 2"/>
          <p:cNvSpPr/>
          <p:nvPr/>
        </p:nvSpPr>
        <p:spPr>
          <a:xfrm>
            <a:off x="2851460" y="1804757"/>
            <a:ext cx="6328166" cy="2272963"/>
          </a:xfrm>
          <a:prstGeom prst="round2DiagRect">
            <a:avLst/>
          </a:prstGeom>
          <a:noFill/>
          <a:ln>
            <a:solidFill>
              <a:schemeClr val="accent2">
                <a:lumMod val="5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indent="450850">
              <a:lnSpc>
                <a:spcPct val="150000"/>
              </a:lnSpc>
            </a:pPr>
            <a:r>
              <a:rPr lang="zh-CN" altLang="zh-CN" dirty="0"/>
              <a:t>为了提高程序代码的使用效率，通常建议将程序中公用的图片对象的句柄声明为全局变量，通用的方法声明为公有（</a:t>
            </a:r>
            <a:r>
              <a:rPr lang="en-US" altLang="zh-CN" dirty="0"/>
              <a:t>public</a:t>
            </a:r>
            <a:r>
              <a:rPr lang="zh-CN" altLang="zh-CN" dirty="0"/>
              <a:t>）方法，定义在项目</a:t>
            </a:r>
            <a:r>
              <a:rPr lang="en-US" altLang="zh-CN" dirty="0"/>
              <a:t>.h</a:t>
            </a:r>
            <a:r>
              <a:rPr lang="zh-CN" altLang="zh-CN" dirty="0"/>
              <a:t>头文件中。</a:t>
            </a:r>
          </a:p>
          <a:p>
            <a:pPr indent="450850">
              <a:lnSpc>
                <a:spcPct val="150000"/>
              </a:lnSpc>
            </a:pPr>
            <a:r>
              <a:rPr lang="en-US" altLang="zh-CN" dirty="0" err="1">
                <a:hlinkClick r:id="rId2" action="ppaction://hlinkfile"/>
              </a:rPr>
              <a:t>mainwindow.h</a:t>
            </a:r>
            <a:r>
              <a:rPr lang="zh-CN" altLang="zh-CN" dirty="0">
                <a:hlinkClick r:id="rId2" action="ppaction://hlinkfile"/>
              </a:rPr>
              <a:t>头文件，</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lnSpc>
                <a:spcPct val="150000"/>
              </a:lnSpc>
            </a:pPr>
            <a:r>
              <a:rPr lang="zh-CN" altLang="zh-CN" dirty="0"/>
              <a:t>后面实现具体功能的代码皆位于</a:t>
            </a:r>
            <a:r>
              <a:rPr lang="en-US" altLang="zh-CN" dirty="0"/>
              <a:t>mainwindow.cpp</a:t>
            </a:r>
            <a:r>
              <a:rPr lang="zh-CN" altLang="zh-CN" dirty="0"/>
              <a:t>源文件中。</a:t>
            </a:r>
          </a:p>
        </p:txBody>
      </p:sp>
    </p:spTree>
    <p:extLst>
      <p:ext uri="{BB962C8B-B14F-4D97-AF65-F5344CB8AC3E}">
        <p14:creationId xmlns:p14="http://schemas.microsoft.com/office/powerpoint/2010/main" val="8117102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4</a:t>
            </a:r>
            <a:r>
              <a:rPr lang="zh-CN" altLang="zh-CN" sz="2400" b="1" dirty="0"/>
              <a:t>．初始化显示</a:t>
            </a:r>
          </a:p>
        </p:txBody>
      </p:sp>
      <p:sp>
        <p:nvSpPr>
          <p:cNvPr id="3" name="矩形 2"/>
          <p:cNvSpPr/>
          <p:nvPr/>
        </p:nvSpPr>
        <p:spPr>
          <a:xfrm>
            <a:off x="1034535" y="969997"/>
            <a:ext cx="7147564" cy="369332"/>
          </a:xfrm>
          <a:prstGeom prst="rect">
            <a:avLst/>
          </a:prstGeom>
        </p:spPr>
        <p:txBody>
          <a:bodyPr wrap="square">
            <a:spAutoFit/>
          </a:bodyPr>
          <a:lstStyle/>
          <a:p>
            <a:r>
              <a:rPr lang="zh-CN" altLang="zh-CN" sz="1800" dirty="0"/>
              <a:t>首先在</a:t>
            </a:r>
            <a:r>
              <a:rPr lang="en-US" altLang="zh-CN" sz="1800" dirty="0" err="1"/>
              <a:t>Qt</a:t>
            </a:r>
            <a:r>
              <a:rPr lang="zh-CN" altLang="zh-CN" sz="1800" dirty="0"/>
              <a:t>界面上显示待处理的图片，在构造方法中添加代码如下：</a:t>
            </a:r>
          </a:p>
        </p:txBody>
      </p:sp>
      <p:sp>
        <p:nvSpPr>
          <p:cNvPr id="4" name="TextBox 3"/>
          <p:cNvSpPr txBox="1"/>
          <p:nvPr/>
        </p:nvSpPr>
        <p:spPr>
          <a:xfrm>
            <a:off x="1136845" y="1339329"/>
            <a:ext cx="9349067" cy="2128242"/>
          </a:xfrm>
          <a:prstGeom prst="roundRect">
            <a:avLst>
              <a:gd name="adj" fmla="val 10529"/>
            </a:avLst>
          </a:prstGeom>
          <a:solidFill>
            <a:srgbClr val="DDDDDD"/>
          </a:solidFill>
        </p:spPr>
        <p:txBody>
          <a:bodyPr wrap="square" rtlCol="0">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b="1" dirty="0"/>
              <a:t>    </a:t>
            </a:r>
            <a:r>
              <a:rPr lang="en-US" altLang="zh-CN" b="1" dirty="0" err="1"/>
              <a:t>initMainWindow</a:t>
            </a:r>
            <a:r>
              <a:rPr lang="en-US" altLang="zh-CN" b="1"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401602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4</a:t>
            </a:r>
            <a:r>
              <a:rPr lang="zh-CN" altLang="zh-CN" sz="2400" b="1" dirty="0"/>
              <a:t>．初始化显示</a:t>
            </a:r>
          </a:p>
        </p:txBody>
      </p:sp>
      <p:sp>
        <p:nvSpPr>
          <p:cNvPr id="3" name="矩形 2"/>
          <p:cNvSpPr/>
          <p:nvPr/>
        </p:nvSpPr>
        <p:spPr>
          <a:xfrm>
            <a:off x="1136845" y="922672"/>
            <a:ext cx="4208909" cy="369332"/>
          </a:xfrm>
          <a:prstGeom prst="rect">
            <a:avLst/>
          </a:prstGeom>
        </p:spPr>
        <p:txBody>
          <a:bodyPr wrap="none">
            <a:spAutoFit/>
          </a:bodyPr>
          <a:lstStyle/>
          <a:p>
            <a:r>
              <a:rPr lang="zh-CN" altLang="zh-CN" sz="1800" dirty="0"/>
              <a:t>初始化方法</a:t>
            </a:r>
            <a:r>
              <a:rPr lang="en-US" altLang="zh-CN" sz="1800" dirty="0" err="1"/>
              <a:t>initMainWindow</a:t>
            </a:r>
            <a:r>
              <a:rPr lang="en-US" altLang="zh-CN" sz="1800" dirty="0"/>
              <a:t>()</a:t>
            </a:r>
            <a:r>
              <a:rPr lang="zh-CN" altLang="zh-CN" sz="1800" dirty="0"/>
              <a:t>的代码为：</a:t>
            </a:r>
          </a:p>
        </p:txBody>
      </p:sp>
      <p:sp>
        <p:nvSpPr>
          <p:cNvPr id="4" name="TextBox 3"/>
          <p:cNvSpPr txBox="1"/>
          <p:nvPr/>
        </p:nvSpPr>
        <p:spPr>
          <a:xfrm>
            <a:off x="1136845" y="1306289"/>
            <a:ext cx="9539072" cy="2813209"/>
          </a:xfrm>
          <a:prstGeom prst="roundRect">
            <a:avLst>
              <a:gd name="adj" fmla="val 755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"baby.jpg";     	//</a:t>
            </a:r>
            <a:r>
              <a:rPr lang="zh-CN" altLang="zh-CN" dirty="0"/>
              <a:t>本地路径（将图片直接存放在项目目录下）</a:t>
            </a:r>
          </a:p>
          <a:p>
            <a:r>
              <a:rPr lang="en-US" altLang="zh-CN" dirty="0"/>
              <a:t>    Mat </a:t>
            </a:r>
            <a:r>
              <a:rPr lang="en-US" altLang="zh-CN" dirty="0" err="1"/>
              <a:t>imgData</a:t>
            </a:r>
            <a:r>
              <a:rPr lang="en-US" altLang="zh-CN" dirty="0"/>
              <a:t> = </a:t>
            </a:r>
            <a:r>
              <a:rPr lang="en-US" altLang="zh-CN" dirty="0" err="1"/>
              <a:t>imread</a:t>
            </a:r>
            <a:r>
              <a:rPr lang="en-US" altLang="zh-CN" dirty="0"/>
              <a:t>(imgPath.toLatin1().data());	//</a:t>
            </a:r>
            <a:r>
              <a:rPr lang="zh-CN" altLang="zh-CN" dirty="0"/>
              <a:t>读取图像数据</a:t>
            </a:r>
          </a:p>
          <a:p>
            <a:r>
              <a:rPr lang="en-US" altLang="zh-CN" dirty="0"/>
              <a:t>    </a:t>
            </a:r>
            <a:r>
              <a:rPr lang="en-US" altLang="zh-CN" dirty="0" err="1"/>
              <a:t>cvtColor</a:t>
            </a:r>
            <a:r>
              <a:rPr lang="en-US" altLang="zh-CN" dirty="0"/>
              <a:t>(</a:t>
            </a:r>
            <a:r>
              <a:rPr lang="en-US" altLang="zh-CN" dirty="0" err="1"/>
              <a:t>imgData</a:t>
            </a:r>
            <a:r>
              <a:rPr lang="en-US" altLang="zh-CN" dirty="0"/>
              <a:t>, </a:t>
            </a:r>
            <a:r>
              <a:rPr lang="en-US" altLang="zh-CN" dirty="0" err="1"/>
              <a:t>imgData</a:t>
            </a:r>
            <a:r>
              <a:rPr lang="en-US" altLang="zh-CN" dirty="0"/>
              <a:t>, COLOR_BGR2RGB);	//</a:t>
            </a:r>
            <a:r>
              <a:rPr lang="zh-CN" altLang="zh-CN" dirty="0"/>
              <a:t>图像格式转换</a:t>
            </a:r>
            <a:r>
              <a:rPr lang="en-US" altLang="zh-CN" dirty="0"/>
              <a:t>(</a:t>
            </a:r>
            <a:r>
              <a:rPr lang="zh-CN" altLang="zh-CN" dirty="0"/>
              <a:t>避免图像颜色失真</a:t>
            </a:r>
            <a:r>
              <a:rPr lang="en-US" altLang="zh-CN" dirty="0"/>
              <a:t>)</a:t>
            </a:r>
            <a:endParaRPr lang="zh-CN" altLang="zh-CN" dirty="0"/>
          </a:p>
          <a:p>
            <a:r>
              <a:rPr lang="en-US" altLang="zh-CN" dirty="0"/>
              <a:t>    </a:t>
            </a:r>
            <a:r>
              <a:rPr lang="en-US" altLang="zh-CN" dirty="0" err="1"/>
              <a:t>myImg</a:t>
            </a:r>
            <a:r>
              <a:rPr lang="en-US" altLang="zh-CN" dirty="0"/>
              <a:t> = </a:t>
            </a:r>
            <a:r>
              <a:rPr lang="en-US" altLang="zh-CN" dirty="0" err="1"/>
              <a:t>imgData</a:t>
            </a:r>
            <a:r>
              <a:rPr lang="en-US" altLang="zh-CN" dirty="0"/>
              <a:t>;</a:t>
            </a:r>
            <a:endParaRPr lang="zh-CN" altLang="zh-CN" dirty="0"/>
          </a:p>
          <a:p>
            <a:r>
              <a:rPr lang="en-US" altLang="zh-CN" dirty="0"/>
              <a:t>    </a:t>
            </a:r>
            <a:r>
              <a:rPr lang="en-US" altLang="zh-CN" dirty="0" err="1"/>
              <a:t>myQImg</a:t>
            </a:r>
            <a:r>
              <a:rPr lang="en-US" altLang="zh-CN" dirty="0"/>
              <a:t>=</a:t>
            </a:r>
            <a:r>
              <a:rPr lang="en-US" altLang="zh-CN" dirty="0" err="1"/>
              <a:t>QImage</a:t>
            </a:r>
            <a:r>
              <a:rPr lang="en-US" altLang="zh-CN" dirty="0"/>
              <a:t>((</a:t>
            </a:r>
            <a:r>
              <a:rPr lang="en-US" altLang="zh-CN" dirty="0" err="1"/>
              <a:t>const</a:t>
            </a:r>
            <a:r>
              <a:rPr lang="en-US" altLang="zh-CN" dirty="0"/>
              <a:t> unsigned char*)(</a:t>
            </a:r>
            <a:r>
              <a:rPr lang="en-US" altLang="zh-CN" dirty="0" err="1"/>
              <a:t>imgData.data</a:t>
            </a:r>
            <a:r>
              <a:rPr lang="en-US" altLang="zh-CN" dirty="0"/>
              <a:t>),</a:t>
            </a:r>
            <a:r>
              <a:rPr lang="en-US" altLang="zh-CN" dirty="0" err="1"/>
              <a:t>imgData.cols</a:t>
            </a:r>
            <a:r>
              <a:rPr lang="en-US" altLang="zh-CN" dirty="0"/>
              <a:t>, </a:t>
            </a:r>
            <a:r>
              <a:rPr lang="en-US" altLang="zh-CN" dirty="0" err="1"/>
              <a:t>imgData</a:t>
            </a:r>
            <a:r>
              <a:rPr lang="en-US" altLang="zh-CN" dirty="0"/>
              <a:t>. </a:t>
            </a:r>
            <a:r>
              <a:rPr lang="en-US" altLang="zh-CN" dirty="0" err="1"/>
              <a:t>rows,QImage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zh-CN" altLang="zh-CN" dirty="0"/>
              <a:t>显示图片</a:t>
            </a:r>
          </a:p>
          <a:p>
            <a:r>
              <a:rPr lang="en-US" altLang="zh-CN" dirty="0" smtClean="0"/>
              <a:t>}</a:t>
            </a:r>
          </a:p>
        </p:txBody>
      </p:sp>
      <p:sp>
        <p:nvSpPr>
          <p:cNvPr id="5" name="矩形 4"/>
          <p:cNvSpPr/>
          <p:nvPr/>
        </p:nvSpPr>
        <p:spPr>
          <a:xfrm>
            <a:off x="1038841" y="4137327"/>
            <a:ext cx="4186467" cy="369332"/>
          </a:xfrm>
          <a:prstGeom prst="rect">
            <a:avLst/>
          </a:prstGeom>
        </p:spPr>
        <p:txBody>
          <a:bodyPr wrap="none">
            <a:spAutoFit/>
          </a:bodyPr>
          <a:lstStyle/>
          <a:p>
            <a:r>
              <a:rPr lang="zh-CN" altLang="zh-CN" sz="1800" dirty="0"/>
              <a:t>显示图片的</a:t>
            </a:r>
            <a:r>
              <a:rPr lang="en-US" altLang="zh-CN" sz="1800" dirty="0" err="1"/>
              <a:t>imgShow</a:t>
            </a:r>
            <a:r>
              <a:rPr lang="en-US" altLang="zh-CN" sz="1800" dirty="0"/>
              <a:t>()</a:t>
            </a:r>
            <a:r>
              <a:rPr lang="zh-CN" altLang="zh-CN" sz="1800" dirty="0"/>
              <a:t>方法中只有一句：</a:t>
            </a:r>
          </a:p>
        </p:txBody>
      </p:sp>
      <p:sp>
        <p:nvSpPr>
          <p:cNvPr id="6" name="TextBox 5"/>
          <p:cNvSpPr txBox="1"/>
          <p:nvPr/>
        </p:nvSpPr>
        <p:spPr>
          <a:xfrm>
            <a:off x="1136845" y="4667003"/>
            <a:ext cx="9539072" cy="1549360"/>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myQImg.scaled</a:t>
            </a:r>
            <a:r>
              <a:rPr lang="en-US" altLang="zh-CN" dirty="0"/>
              <a:t>(</a:t>
            </a:r>
            <a:r>
              <a:rPr lang="en-US" altLang="zh-CN" dirty="0" err="1"/>
              <a:t>ui</a:t>
            </a:r>
            <a:r>
              <a:rPr lang="en-US" altLang="zh-CN" dirty="0"/>
              <a:t>-&gt;</a:t>
            </a:r>
            <a:r>
              <a:rPr lang="en-US" altLang="zh-CN" dirty="0" err="1"/>
              <a:t>viewLabel</a:t>
            </a:r>
            <a:r>
              <a:rPr lang="en-US" altLang="zh-CN" dirty="0"/>
              <a:t>-&gt; size(), </a:t>
            </a:r>
            <a:r>
              <a:rPr lang="en-US" altLang="zh-CN" dirty="0" err="1"/>
              <a:t>Qt</a:t>
            </a:r>
            <a:r>
              <a:rPr lang="en-US" altLang="zh-CN" dirty="0"/>
              <a:t>::</a:t>
            </a:r>
            <a:r>
              <a:rPr lang="en-US" altLang="zh-CN" dirty="0" err="1"/>
              <a:t>KeepAspectRatio</a:t>
            </a:r>
            <a:r>
              <a:rPr lang="en-US" altLang="zh-CN" dirty="0"/>
              <a:t>)));				</a:t>
            </a:r>
            <a:r>
              <a:rPr lang="en-US" altLang="zh-CN" dirty="0" smtClean="0"/>
              <a:t>//</a:t>
            </a:r>
            <a:r>
              <a:rPr lang="zh-CN" altLang="zh-CN" dirty="0"/>
              <a:t>在</a:t>
            </a:r>
            <a:r>
              <a:rPr lang="en-US" altLang="zh-CN" dirty="0" err="1"/>
              <a:t>Qt</a:t>
            </a:r>
            <a:r>
              <a:rPr lang="zh-CN" altLang="zh-CN" dirty="0"/>
              <a:t>界面上显示图片</a:t>
            </a:r>
          </a:p>
          <a:p>
            <a:r>
              <a:rPr lang="en-US" altLang="zh-CN" dirty="0" smtClean="0"/>
              <a:t>}</a:t>
            </a:r>
            <a:endParaRPr lang="zh-CN" altLang="zh-CN" dirty="0"/>
          </a:p>
        </p:txBody>
      </p:sp>
    </p:spTree>
    <p:extLst>
      <p:ext uri="{BB962C8B-B14F-4D97-AF65-F5344CB8AC3E}">
        <p14:creationId xmlns:p14="http://schemas.microsoft.com/office/powerpoint/2010/main" val="1636243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5</a:t>
            </a:r>
            <a:r>
              <a:rPr lang="zh-CN" altLang="zh-CN" sz="2400" b="1" dirty="0"/>
              <a:t>．检测识别功能</a:t>
            </a:r>
          </a:p>
        </p:txBody>
      </p:sp>
      <p:sp>
        <p:nvSpPr>
          <p:cNvPr id="3" name="TextBox 2"/>
          <p:cNvSpPr txBox="1"/>
          <p:nvPr/>
        </p:nvSpPr>
        <p:spPr>
          <a:xfrm>
            <a:off x="961901" y="985652"/>
            <a:ext cx="9904021" cy="2446824"/>
          </a:xfrm>
          <a:prstGeom prst="rect">
            <a:avLst/>
          </a:prstGeom>
          <a:noFill/>
        </p:spPr>
        <p:txBody>
          <a:bodyPr wrap="square" rtlCol="0">
            <a:spAutoFit/>
          </a:bodyPr>
          <a:lstStyle/>
          <a:p>
            <a:pPr indent="450850">
              <a:lnSpc>
                <a:spcPct val="150000"/>
              </a:lnSpc>
            </a:pPr>
            <a:r>
              <a:rPr lang="zh-CN" altLang="zh-CN" dirty="0"/>
              <a:t>检测识别功能写在</a:t>
            </a:r>
            <a:r>
              <a:rPr lang="en-US" altLang="zh-CN" dirty="0" err="1"/>
              <a:t>imgProc</a:t>
            </a:r>
            <a:r>
              <a:rPr lang="en-US" altLang="zh-CN" dirty="0"/>
              <a:t>()</a:t>
            </a:r>
            <a:r>
              <a:rPr lang="zh-CN" altLang="zh-CN" dirty="0">
                <a:hlinkClick r:id="rId2" action="ppaction://hlinkfile"/>
              </a:rPr>
              <a:t>方法中，实现代码</a:t>
            </a:r>
            <a:r>
              <a:rPr lang="zh-CN" altLang="zh-CN" dirty="0" smtClean="0">
                <a:hlinkClick r:id="rId2" action="ppaction://hlinkfile"/>
              </a:rPr>
              <a:t>为</a:t>
            </a:r>
            <a:r>
              <a:rPr lang="zh-CN" altLang="en-US" dirty="0" smtClean="0">
                <a:hlinkClick r:id="rId2" action="ppaction://hlinkfile"/>
              </a:rPr>
              <a:t>。</a:t>
            </a:r>
            <a:endParaRPr lang="zh-CN" altLang="zh-CN" dirty="0"/>
          </a:p>
          <a:p>
            <a:pPr indent="450850">
              <a:lnSpc>
                <a:spcPct val="150000"/>
              </a:lnSpc>
            </a:pPr>
            <a:r>
              <a:rPr lang="zh-CN" altLang="zh-CN" b="1" dirty="0"/>
              <a:t>其中，</a:t>
            </a:r>
            <a:endParaRPr lang="zh-CN" altLang="zh-CN" dirty="0"/>
          </a:p>
          <a:p>
            <a:pPr indent="450850">
              <a:lnSpc>
                <a:spcPct val="150000"/>
              </a:lnSpc>
            </a:pPr>
            <a:r>
              <a:rPr lang="en-US" altLang="zh-CN" b="1" dirty="0"/>
              <a:t>(a) </a:t>
            </a:r>
            <a:r>
              <a:rPr lang="en-US" altLang="zh-CN" b="1" dirty="0" err="1"/>
              <a:t>eyes_detector.load</a:t>
            </a:r>
            <a:r>
              <a:rPr lang="en-US" altLang="zh-CN" b="1" dirty="0"/>
              <a:t>(</a:t>
            </a:r>
            <a:r>
              <a:rPr lang="en-US" altLang="zh-CN" b="1" dirty="0" err="1"/>
              <a:t>eDetectorPath</a:t>
            </a:r>
            <a:r>
              <a:rPr lang="en-US" altLang="zh-CN" b="1" dirty="0"/>
              <a:t>);</a:t>
            </a:r>
            <a:r>
              <a:rPr lang="zh-CN" altLang="zh-CN" b="1" dirty="0"/>
              <a:t>：</a:t>
            </a:r>
            <a:r>
              <a:rPr lang="en-US" altLang="zh-CN" dirty="0"/>
              <a:t>load()</a:t>
            </a:r>
            <a:r>
              <a:rPr lang="zh-CN" altLang="zh-CN" dirty="0"/>
              <a:t>方法用于加载一个</a:t>
            </a:r>
            <a:r>
              <a:rPr lang="en-US" altLang="zh-CN" dirty="0"/>
              <a:t>XML</a:t>
            </a:r>
            <a:r>
              <a:rPr lang="zh-CN" altLang="zh-CN" dirty="0"/>
              <a:t>分类器文件，</a:t>
            </a:r>
            <a:r>
              <a:rPr lang="en-US" altLang="zh-CN" dirty="0" err="1"/>
              <a:t>OpenCV</a:t>
            </a:r>
            <a:r>
              <a:rPr lang="zh-CN" altLang="zh-CN" dirty="0"/>
              <a:t>既支持</a:t>
            </a:r>
            <a:r>
              <a:rPr lang="en-US" altLang="zh-CN" dirty="0" err="1"/>
              <a:t>Haar</a:t>
            </a:r>
            <a:r>
              <a:rPr lang="zh-CN" altLang="zh-CN" dirty="0"/>
              <a:t>特征算法也支持</a:t>
            </a:r>
            <a:r>
              <a:rPr lang="en-US" altLang="zh-CN" dirty="0"/>
              <a:t>LBP</a:t>
            </a:r>
            <a:r>
              <a:rPr lang="zh-CN" altLang="zh-CN" dirty="0"/>
              <a:t>特征算法的分类器。关于各种人脸检测识别的智能算法，有兴趣的读者可以查阅相关的计算机视觉类刊物和论文，本书就不展开了。</a:t>
            </a:r>
          </a:p>
          <a:p>
            <a:pPr indent="450850">
              <a:lnSpc>
                <a:spcPct val="150000"/>
              </a:lnSpc>
            </a:pPr>
            <a:r>
              <a:rPr lang="zh-CN" altLang="zh-CN" dirty="0"/>
              <a:t>最后编写“识别”按钮的单击事件过程，在其中调用人脸识别的处理方法</a:t>
            </a:r>
            <a:r>
              <a:rPr lang="zh-CN" altLang="zh-CN" dirty="0" smtClean="0"/>
              <a:t>：</a:t>
            </a:r>
            <a:endParaRPr lang="zh-CN" altLang="zh-CN" dirty="0"/>
          </a:p>
        </p:txBody>
      </p:sp>
      <p:sp>
        <p:nvSpPr>
          <p:cNvPr id="4" name="TextBox 3"/>
          <p:cNvSpPr txBox="1"/>
          <p:nvPr/>
        </p:nvSpPr>
        <p:spPr>
          <a:xfrm>
            <a:off x="1555669" y="3387720"/>
            <a:ext cx="8265226" cy="1259919"/>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on_matchPushButton_clicked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imgProc</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81009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3" name="矩形 2"/>
          <p:cNvSpPr/>
          <p:nvPr/>
        </p:nvSpPr>
        <p:spPr>
          <a:xfrm>
            <a:off x="951408" y="910621"/>
            <a:ext cx="6767553" cy="369332"/>
          </a:xfrm>
          <a:prstGeom prst="rect">
            <a:avLst/>
          </a:prstGeom>
        </p:spPr>
        <p:txBody>
          <a:bodyPr wrap="square">
            <a:spAutoFit/>
          </a:bodyPr>
          <a:lstStyle/>
          <a:p>
            <a:r>
              <a:rPr lang="zh-CN" altLang="zh-CN" sz="1800" dirty="0"/>
              <a:t>首先在</a:t>
            </a:r>
            <a:r>
              <a:rPr lang="en-US" altLang="zh-CN" sz="1800" dirty="0" err="1"/>
              <a:t>Qt</a:t>
            </a:r>
            <a:r>
              <a:rPr lang="zh-CN" altLang="zh-CN" sz="1800" dirty="0"/>
              <a:t>界面上显示待处理的图片，在构造方法中添加如下代码：</a:t>
            </a:r>
          </a:p>
        </p:txBody>
      </p:sp>
      <p:sp>
        <p:nvSpPr>
          <p:cNvPr id="4" name="TextBox 3"/>
          <p:cNvSpPr txBox="1"/>
          <p:nvPr/>
        </p:nvSpPr>
        <p:spPr>
          <a:xfrm>
            <a:off x="951408" y="1353789"/>
            <a:ext cx="9973891" cy="2290882"/>
          </a:xfrm>
          <a:prstGeom prst="roundRect">
            <a:avLst>
              <a:gd name="adj" fmla="val 8808"/>
            </a:avLst>
          </a:prstGeom>
          <a:solidFill>
            <a:srgbClr val="DDDDDD"/>
          </a:solidFill>
        </p:spPr>
        <p:txBody>
          <a:bodyPr wrap="square" rtlCol="0">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dirty="0"/>
              <a:t>    </a:t>
            </a:r>
            <a:r>
              <a:rPr lang="en-US" altLang="zh-CN" dirty="0" err="1"/>
              <a:t>initMainWindow</a:t>
            </a:r>
            <a:r>
              <a:rPr lang="en-US" altLang="zh-CN" dirty="0"/>
              <a:t>();									  //</a:t>
            </a:r>
            <a:r>
              <a:rPr lang="zh-CN" altLang="zh-CN" dirty="0"/>
              <a:t>调用初始化界面方法</a:t>
            </a:r>
          </a:p>
          <a:p>
            <a:r>
              <a:rPr lang="en-US" altLang="zh-CN" dirty="0" smtClean="0"/>
              <a:t>}</a:t>
            </a:r>
          </a:p>
        </p:txBody>
      </p:sp>
      <p:sp>
        <p:nvSpPr>
          <p:cNvPr id="5" name="矩形 4"/>
          <p:cNvSpPr/>
          <p:nvPr/>
        </p:nvSpPr>
        <p:spPr>
          <a:xfrm>
            <a:off x="951408" y="3652838"/>
            <a:ext cx="3978140" cy="353943"/>
          </a:xfrm>
          <a:prstGeom prst="rect">
            <a:avLst/>
          </a:prstGeom>
        </p:spPr>
        <p:txBody>
          <a:bodyPr wrap="none">
            <a:spAutoFit/>
          </a:bodyPr>
          <a:lstStyle/>
          <a:p>
            <a:r>
              <a:rPr lang="zh-CN" altLang="zh-CN" dirty="0"/>
              <a:t>初始化方法</a:t>
            </a:r>
            <a:r>
              <a:rPr lang="en-US" altLang="zh-CN" dirty="0" err="1"/>
              <a:t>initMainWindow</a:t>
            </a:r>
            <a:r>
              <a:rPr lang="en-US" altLang="zh-CN" dirty="0"/>
              <a:t>()</a:t>
            </a:r>
            <a:r>
              <a:rPr lang="zh-CN" altLang="zh-CN" dirty="0"/>
              <a:t>的代码为：</a:t>
            </a:r>
          </a:p>
        </p:txBody>
      </p:sp>
      <p:sp>
        <p:nvSpPr>
          <p:cNvPr id="6" name="TextBox 5"/>
          <p:cNvSpPr txBox="1"/>
          <p:nvPr/>
        </p:nvSpPr>
        <p:spPr>
          <a:xfrm>
            <a:off x="951408" y="4025740"/>
            <a:ext cx="9973891" cy="3056215"/>
          </a:xfrm>
          <a:prstGeom prst="roundRect">
            <a:avLst>
              <a:gd name="adj" fmla="val 5825"/>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imgPath</a:t>
            </a:r>
            <a:r>
              <a:rPr lang="en-US" altLang="zh-CN" dirty="0"/>
              <a:t> = "D:\\Qt\\imgproc\\girldiver.jpg";	  //</a:t>
            </a:r>
            <a:r>
              <a:rPr lang="zh-CN" altLang="zh-CN" dirty="0"/>
              <a:t>路径中不能含中文字符</a:t>
            </a:r>
          </a:p>
          <a:p>
            <a:r>
              <a:rPr lang="en-US" altLang="zh-CN" dirty="0"/>
              <a:t>    </a:t>
            </a:r>
            <a:r>
              <a:rPr lang="en-US" altLang="zh-CN" dirty="0" err="1"/>
              <a:t>QString</a:t>
            </a:r>
            <a:r>
              <a:rPr lang="en-US" altLang="zh-CN" dirty="0"/>
              <a:t> </a:t>
            </a:r>
            <a:r>
              <a:rPr lang="en-US" altLang="zh-CN" dirty="0" err="1"/>
              <a:t>imgPath</a:t>
            </a:r>
            <a:r>
              <a:rPr lang="en-US" altLang="zh-CN" dirty="0"/>
              <a:t> = "girldiver.jpg";		  </a:t>
            </a:r>
            <a:r>
              <a:rPr lang="en-US" altLang="zh-CN" dirty="0" smtClean="0"/>
              <a:t>	  //</a:t>
            </a:r>
            <a:r>
              <a:rPr lang="zh-CN" altLang="zh-CN" dirty="0"/>
              <a:t>本地路径（图片直接存放在项目目录下）</a:t>
            </a:r>
          </a:p>
          <a:p>
            <a:r>
              <a:rPr lang="en-US" altLang="zh-CN" dirty="0"/>
              <a:t>    Mat </a:t>
            </a:r>
            <a:r>
              <a:rPr lang="en-US" altLang="zh-CN" dirty="0" err="1"/>
              <a:t>imgData</a:t>
            </a:r>
            <a:r>
              <a:rPr lang="en-US" altLang="zh-CN" dirty="0"/>
              <a:t> = </a:t>
            </a:r>
            <a:r>
              <a:rPr lang="en-US" altLang="zh-CN" dirty="0" err="1"/>
              <a:t>imread</a:t>
            </a:r>
            <a:r>
              <a:rPr lang="en-US" altLang="zh-CN" dirty="0"/>
              <a:t>(imgPath.toLatin1().data());	  //</a:t>
            </a:r>
            <a:r>
              <a:rPr lang="zh-CN" altLang="zh-CN" dirty="0"/>
              <a:t>读取图像数据</a:t>
            </a:r>
          </a:p>
          <a:p>
            <a:r>
              <a:rPr lang="en-US" altLang="zh-CN" dirty="0"/>
              <a:t>    </a:t>
            </a:r>
            <a:r>
              <a:rPr lang="en-US" altLang="zh-CN" dirty="0" err="1"/>
              <a:t>cvtColor</a:t>
            </a:r>
            <a:r>
              <a:rPr lang="en-US" altLang="zh-CN" dirty="0"/>
              <a:t>(</a:t>
            </a:r>
            <a:r>
              <a:rPr lang="en-US" altLang="zh-CN" dirty="0" err="1"/>
              <a:t>imgData</a:t>
            </a:r>
            <a:r>
              <a:rPr lang="en-US" altLang="zh-CN" dirty="0"/>
              <a:t>, </a:t>
            </a:r>
            <a:r>
              <a:rPr lang="en-US" altLang="zh-CN" dirty="0" err="1"/>
              <a:t>imgData</a:t>
            </a:r>
            <a:r>
              <a:rPr lang="en-US" altLang="zh-CN" dirty="0"/>
              <a:t>, COLOR_BGR2RGB);	 </a:t>
            </a:r>
            <a:r>
              <a:rPr lang="en-US" altLang="zh-CN" dirty="0" smtClean="0"/>
              <a:t>//</a:t>
            </a:r>
            <a:r>
              <a:rPr lang="zh-CN" altLang="zh-CN" dirty="0"/>
              <a:t>图像格式转换</a:t>
            </a:r>
          </a:p>
          <a:p>
            <a:r>
              <a:rPr lang="en-US" altLang="zh-CN" dirty="0"/>
              <a:t>    </a:t>
            </a:r>
            <a:r>
              <a:rPr lang="en-US" altLang="zh-CN" dirty="0" err="1"/>
              <a:t>myImg</a:t>
            </a:r>
            <a:r>
              <a:rPr lang="en-US" altLang="zh-CN" dirty="0"/>
              <a:t> = </a:t>
            </a:r>
            <a:r>
              <a:rPr lang="en-US" altLang="zh-CN" dirty="0" err="1"/>
              <a:t>imgData</a:t>
            </a:r>
            <a:r>
              <a:rPr lang="en-US" altLang="zh-CN" dirty="0"/>
              <a:t>;				</a:t>
            </a:r>
            <a:r>
              <a:rPr lang="en-US" altLang="zh-CN" dirty="0" smtClean="0"/>
              <a:t> </a:t>
            </a:r>
            <a:r>
              <a:rPr lang="en-US" altLang="zh-CN" dirty="0"/>
              <a:t>//(a) </a:t>
            </a:r>
            <a:endParaRPr lang="zh-CN" altLang="zh-CN" dirty="0"/>
          </a:p>
          <a:p>
            <a:r>
              <a:rPr lang="en-US" altLang="zh-CN" dirty="0"/>
              <a:t>    </a:t>
            </a:r>
            <a:r>
              <a:rPr lang="en-US" altLang="zh-CN" dirty="0" err="1"/>
              <a:t>myQImg</a:t>
            </a:r>
            <a:r>
              <a:rPr lang="en-US" altLang="zh-CN" dirty="0"/>
              <a:t>=</a:t>
            </a:r>
            <a:r>
              <a:rPr lang="en-US" altLang="zh-CN" dirty="0" err="1"/>
              <a:t>QImage</a:t>
            </a:r>
            <a:r>
              <a:rPr lang="en-US" altLang="zh-CN" dirty="0"/>
              <a:t>((</a:t>
            </a:r>
            <a:r>
              <a:rPr lang="en-US" altLang="zh-CN" dirty="0" err="1"/>
              <a:t>const</a:t>
            </a:r>
            <a:r>
              <a:rPr lang="en-US" altLang="zh-CN" dirty="0"/>
              <a:t> unsigned char*)(</a:t>
            </a:r>
            <a:r>
              <a:rPr lang="en-US" altLang="zh-CN" dirty="0" err="1"/>
              <a:t>imgData.data</a:t>
            </a:r>
            <a:r>
              <a:rPr lang="en-US" altLang="zh-CN" dirty="0"/>
              <a:t>), </a:t>
            </a:r>
            <a:r>
              <a:rPr lang="en-US" altLang="zh-CN" dirty="0" err="1"/>
              <a:t>imgData.cols</a:t>
            </a:r>
            <a:r>
              <a:rPr lang="en-US" altLang="zh-CN" dirty="0"/>
              <a:t>, </a:t>
            </a:r>
            <a:r>
              <a:rPr lang="en-US" altLang="zh-CN" dirty="0" err="1"/>
              <a:t>imgData</a:t>
            </a:r>
            <a:r>
              <a:rPr lang="en-US" altLang="zh-CN" dirty="0"/>
              <a:t>. rows, </a:t>
            </a:r>
            <a:r>
              <a:rPr lang="en-US" altLang="zh-CN" dirty="0" err="1"/>
              <a:t>QImage</a:t>
            </a:r>
            <a:r>
              <a:rPr lang="en-US" altLang="zh-CN" dirty="0"/>
              <a:t>::Format_RGB888);</a:t>
            </a:r>
            <a:endParaRPr lang="zh-CN" altLang="zh-CN" dirty="0"/>
          </a:p>
          <a:p>
            <a:r>
              <a:rPr lang="en-US" altLang="zh-CN" dirty="0"/>
              <a:t>    </a:t>
            </a:r>
            <a:r>
              <a:rPr lang="en-US" altLang="zh-CN" dirty="0" err="1"/>
              <a:t>imgShow</a:t>
            </a:r>
            <a:r>
              <a:rPr lang="en-US" altLang="zh-CN" dirty="0"/>
              <a:t>();					</a:t>
            </a:r>
            <a:r>
              <a:rPr lang="en-US" altLang="zh-CN" dirty="0" smtClean="0"/>
              <a:t>//(</a:t>
            </a:r>
            <a:r>
              <a:rPr lang="en-US" altLang="zh-CN" dirty="0"/>
              <a:t>b)</a:t>
            </a:r>
            <a:endParaRPr lang="zh-CN" altLang="zh-CN" dirty="0"/>
          </a:p>
          <a:p>
            <a:r>
              <a:rPr lang="en-US" altLang="zh-CN" dirty="0" smtClean="0"/>
              <a:t>}</a:t>
            </a:r>
          </a:p>
        </p:txBody>
      </p:sp>
    </p:spTree>
    <p:extLst>
      <p:ext uri="{BB962C8B-B14F-4D97-AF65-F5344CB8AC3E}">
        <p14:creationId xmlns:p14="http://schemas.microsoft.com/office/powerpoint/2010/main" val="2931049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6</a:t>
            </a:r>
            <a:r>
              <a:rPr lang="zh-CN" altLang="zh-CN" sz="2400" b="1" dirty="0"/>
              <a:t>．运行效果</a:t>
            </a:r>
          </a:p>
        </p:txBody>
      </p:sp>
      <p:sp>
        <p:nvSpPr>
          <p:cNvPr id="3" name="TextBox 2"/>
          <p:cNvSpPr txBox="1"/>
          <p:nvPr/>
        </p:nvSpPr>
        <p:spPr>
          <a:xfrm>
            <a:off x="878774" y="985652"/>
            <a:ext cx="10177153" cy="923330"/>
          </a:xfrm>
          <a:prstGeom prst="rect">
            <a:avLst/>
          </a:prstGeom>
          <a:noFill/>
        </p:spPr>
        <p:txBody>
          <a:bodyPr wrap="square" rtlCol="0">
            <a:spAutoFit/>
          </a:bodyPr>
          <a:lstStyle/>
          <a:p>
            <a:pPr indent="450850"/>
            <a:r>
              <a:rPr lang="zh-CN" altLang="zh-CN" sz="1800" dirty="0"/>
              <a:t>程序运行后，在界面上显示女模特的图片，单击“识别”按钮，程序执行完分类器算法自动识别出图片上的人脸，用粉色圆圈圈出；并且进一步辨别出她的双眼所在位置，用红色圆圈圈出，如图</a:t>
            </a:r>
            <a:r>
              <a:rPr lang="en-US" altLang="zh-CN" sz="1800" dirty="0"/>
              <a:t>21.28</a:t>
            </a:r>
            <a:r>
              <a:rPr lang="zh-CN" altLang="zh-CN" sz="1800" dirty="0"/>
              <a:t>所示</a:t>
            </a:r>
            <a:r>
              <a:rPr lang="zh-CN" altLang="zh-CN" sz="1800" dirty="0" smtClean="0"/>
              <a:t>。</a:t>
            </a:r>
            <a:endParaRPr lang="zh-CN" altLang="zh-CN" sz="1800" dirty="0"/>
          </a:p>
        </p:txBody>
      </p:sp>
      <p:pic>
        <p:nvPicPr>
          <p:cNvPr id="59394" name="Picture 2" descr="2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463" y="2086367"/>
            <a:ext cx="6336525" cy="383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1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．初始化显示</a:t>
            </a:r>
          </a:p>
        </p:txBody>
      </p:sp>
      <p:sp>
        <p:nvSpPr>
          <p:cNvPr id="3" name="TextBox 2"/>
          <p:cNvSpPr txBox="1"/>
          <p:nvPr/>
        </p:nvSpPr>
        <p:spPr>
          <a:xfrm>
            <a:off x="760021" y="1009403"/>
            <a:ext cx="10284031" cy="1400383"/>
          </a:xfrm>
          <a:prstGeom prst="rect">
            <a:avLst/>
          </a:prstGeom>
          <a:noFill/>
        </p:spPr>
        <p:txBody>
          <a:bodyPr wrap="square" rtlCol="0">
            <a:spAutoFit/>
          </a:bodyPr>
          <a:lstStyle/>
          <a:p>
            <a:pPr indent="450850"/>
            <a:r>
              <a:rPr lang="zh-CN" altLang="zh-CN" dirty="0"/>
              <a:t>其中，</a:t>
            </a:r>
          </a:p>
          <a:p>
            <a:pPr indent="450850"/>
            <a:r>
              <a:rPr lang="en-US" altLang="zh-CN" b="1" dirty="0"/>
              <a:t>(a) </a:t>
            </a:r>
            <a:r>
              <a:rPr lang="en-US" altLang="zh-CN" b="1" dirty="0" err="1"/>
              <a:t>myImg</a:t>
            </a:r>
            <a:r>
              <a:rPr lang="en-US" altLang="zh-CN" b="1" dirty="0"/>
              <a:t> = </a:t>
            </a:r>
            <a:r>
              <a:rPr lang="en-US" altLang="zh-CN" b="1" dirty="0" err="1"/>
              <a:t>imgData</a:t>
            </a:r>
            <a:r>
              <a:rPr lang="en-US" altLang="zh-CN" b="1" dirty="0"/>
              <a:t>;</a:t>
            </a:r>
            <a:r>
              <a:rPr lang="zh-CN" altLang="zh-CN" b="1" dirty="0"/>
              <a:t>：</a:t>
            </a:r>
            <a:r>
              <a:rPr lang="zh-CN" altLang="zh-CN" dirty="0"/>
              <a:t>赋给</a:t>
            </a:r>
            <a:r>
              <a:rPr lang="en-US" altLang="zh-CN" dirty="0" err="1"/>
              <a:t>myImg</a:t>
            </a:r>
            <a:r>
              <a:rPr lang="zh-CN" altLang="zh-CN" dirty="0"/>
              <a:t>全局变量待处理。在后面会看到，本章的所有实例对于图像处理过程的每一步改变所产生的中间结果图像都会随时保存更新到</a:t>
            </a:r>
            <a:r>
              <a:rPr lang="en-US" altLang="zh-CN" dirty="0"/>
              <a:t>Mat</a:t>
            </a:r>
            <a:r>
              <a:rPr lang="zh-CN" altLang="zh-CN" dirty="0"/>
              <a:t>类型的全局变量</a:t>
            </a:r>
            <a:r>
              <a:rPr lang="en-US" altLang="zh-CN" dirty="0" err="1"/>
              <a:t>myImg</a:t>
            </a:r>
            <a:r>
              <a:rPr lang="zh-CN" altLang="zh-CN" dirty="0"/>
              <a:t>中，这样程序在进行图像处理时只要访问</a:t>
            </a:r>
            <a:r>
              <a:rPr lang="en-US" altLang="zh-CN" dirty="0" err="1"/>
              <a:t>myImg</a:t>
            </a:r>
            <a:r>
              <a:rPr lang="zh-CN" altLang="zh-CN" dirty="0"/>
              <a:t>中的数据即可，非常方便。</a:t>
            </a:r>
          </a:p>
          <a:p>
            <a:pPr indent="450850"/>
            <a:r>
              <a:rPr lang="en-US" altLang="zh-CN" b="1" dirty="0"/>
              <a:t>(b) </a:t>
            </a:r>
            <a:r>
              <a:rPr lang="en-US" altLang="zh-CN" b="1" dirty="0" err="1"/>
              <a:t>imgShow</a:t>
            </a:r>
            <a:r>
              <a:rPr lang="en-US" altLang="zh-CN" b="1" dirty="0"/>
              <a:t>();</a:t>
            </a:r>
            <a:r>
              <a:rPr lang="zh-CN" altLang="zh-CN" b="1" dirty="0"/>
              <a:t>：</a:t>
            </a:r>
            <a:r>
              <a:rPr lang="zh-CN" altLang="zh-CN" dirty="0"/>
              <a:t>调用显示图片的公有方法，该方法中只有一句</a:t>
            </a:r>
            <a:r>
              <a:rPr lang="zh-CN" altLang="zh-CN" dirty="0" smtClean="0"/>
              <a:t>：</a:t>
            </a:r>
            <a:endParaRPr lang="zh-CN" altLang="zh-CN" dirty="0"/>
          </a:p>
        </p:txBody>
      </p:sp>
      <p:sp>
        <p:nvSpPr>
          <p:cNvPr id="4" name="TextBox 3"/>
          <p:cNvSpPr txBox="1"/>
          <p:nvPr/>
        </p:nvSpPr>
        <p:spPr>
          <a:xfrm>
            <a:off x="1306286" y="2541319"/>
            <a:ext cx="9167750" cy="1549360"/>
          </a:xfrm>
          <a:prstGeom prst="roundRect">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imgShow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viewLabel</a:t>
            </a:r>
            <a:r>
              <a:rPr lang="en-US" altLang="zh-CN" dirty="0"/>
              <a:t>-&gt;</a:t>
            </a:r>
            <a:r>
              <a:rPr lang="en-US" altLang="zh-CN" dirty="0" err="1"/>
              <a:t>setPixmap</a:t>
            </a:r>
            <a:r>
              <a:rPr lang="en-US" altLang="zh-CN" dirty="0"/>
              <a:t>(</a:t>
            </a:r>
            <a:r>
              <a:rPr lang="en-US" altLang="zh-CN" dirty="0" err="1"/>
              <a:t>QPixmap</a:t>
            </a:r>
            <a:r>
              <a:rPr lang="en-US" altLang="zh-CN" dirty="0"/>
              <a:t>::</a:t>
            </a:r>
            <a:r>
              <a:rPr lang="en-US" altLang="zh-CN" dirty="0" err="1"/>
              <a:t>fromImage</a:t>
            </a:r>
            <a:r>
              <a:rPr lang="en-US" altLang="zh-CN" dirty="0"/>
              <a:t>(</a:t>
            </a:r>
            <a:r>
              <a:rPr lang="en-US" altLang="zh-CN" dirty="0" err="1"/>
              <a:t>myQImg.scaled</a:t>
            </a:r>
            <a:r>
              <a:rPr lang="en-US" altLang="zh-CN" dirty="0"/>
              <a:t>(</a:t>
            </a:r>
            <a:r>
              <a:rPr lang="en-US" altLang="zh-CN" dirty="0" err="1"/>
              <a:t>ui</a:t>
            </a:r>
            <a:r>
              <a:rPr lang="en-US" altLang="zh-CN" dirty="0"/>
              <a:t>-&gt;</a:t>
            </a:r>
            <a:r>
              <a:rPr lang="en-US" altLang="zh-CN" dirty="0" err="1"/>
              <a:t>viewLabel</a:t>
            </a:r>
            <a:r>
              <a:rPr lang="en-US" altLang="zh-CN" dirty="0"/>
              <a:t>-&gt; size(), </a:t>
            </a:r>
            <a:r>
              <a:rPr lang="en-US" altLang="zh-CN" dirty="0" err="1"/>
              <a:t>Qt</a:t>
            </a:r>
            <a:r>
              <a:rPr lang="en-US" altLang="zh-CN" dirty="0"/>
              <a:t>::</a:t>
            </a:r>
            <a:r>
              <a:rPr lang="en-US" altLang="zh-CN" dirty="0" err="1"/>
              <a:t>KeepAspectRatio</a:t>
            </a:r>
            <a:r>
              <a:rPr lang="en-US" altLang="zh-CN" dirty="0"/>
              <a:t>)));					</a:t>
            </a:r>
            <a:r>
              <a:rPr lang="en-US" altLang="zh-CN" dirty="0" smtClean="0"/>
              <a:t>  </a:t>
            </a:r>
            <a:r>
              <a:rPr lang="en-US" altLang="zh-CN" dirty="0"/>
              <a:t>//</a:t>
            </a:r>
            <a:r>
              <a:rPr lang="zh-CN" altLang="zh-CN" dirty="0"/>
              <a:t>在</a:t>
            </a:r>
            <a:r>
              <a:rPr lang="en-US" altLang="zh-CN" dirty="0" err="1"/>
              <a:t>Qt</a:t>
            </a:r>
            <a:r>
              <a:rPr lang="zh-CN" altLang="zh-CN" dirty="0"/>
              <a:t>界面上显示图像</a:t>
            </a:r>
          </a:p>
          <a:p>
            <a:r>
              <a:rPr lang="en-US" altLang="zh-CN" dirty="0" smtClean="0"/>
              <a:t>}</a:t>
            </a:r>
            <a:endParaRPr lang="zh-CN" altLang="zh-CN" dirty="0"/>
          </a:p>
        </p:txBody>
      </p:sp>
    </p:spTree>
    <p:extLst>
      <p:ext uri="{BB962C8B-B14F-4D97-AF65-F5344CB8AC3E}">
        <p14:creationId xmlns:p14="http://schemas.microsoft.com/office/powerpoint/2010/main" val="266874256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637</TotalTime>
  <Words>4876</Words>
  <Application>Microsoft Office PowerPoint</Application>
  <PresentationFormat>自定义</PresentationFormat>
  <Paragraphs>646</Paragraphs>
  <Slides>80</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83" baseType="lpstr">
      <vt:lpstr>Office 主题​​</vt:lpstr>
      <vt:lpstr>Equation.DSMT4</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SkyUser</cp:lastModifiedBy>
  <cp:revision>34</cp:revision>
  <dcterms:created xsi:type="dcterms:W3CDTF">2017-04-19T11:17:17Z</dcterms:created>
  <dcterms:modified xsi:type="dcterms:W3CDTF">2019-03-29T09:02:54Z</dcterms:modified>
</cp:coreProperties>
</file>